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7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8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9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theme/theme10.xml" ContentType="application/vnd.openxmlformats-officedocument.theme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theme/theme11.xml" ContentType="application/vnd.openxmlformats-officedocument.theme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theme/theme12.xml" ContentType="application/vnd.openxmlformats-officedocument.theme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7" r:id="rId1"/>
    <p:sldMasterId id="2147483955" r:id="rId2"/>
    <p:sldMasterId id="2147483980" r:id="rId3"/>
    <p:sldMasterId id="2147483993" r:id="rId4"/>
    <p:sldMasterId id="2147484237" r:id="rId5"/>
    <p:sldMasterId id="2147484955" r:id="rId6"/>
    <p:sldMasterId id="2147485494" r:id="rId7"/>
    <p:sldMasterId id="2147485506" r:id="rId8"/>
    <p:sldMasterId id="2147485531" r:id="rId9"/>
    <p:sldMasterId id="2147485593" r:id="rId10"/>
    <p:sldMasterId id="2147485619" r:id="rId11"/>
    <p:sldMasterId id="2147485631" r:id="rId12"/>
    <p:sldMasterId id="2147485634" r:id="rId13"/>
  </p:sldMasterIdLst>
  <p:notesMasterIdLst>
    <p:notesMasterId r:id="rId54"/>
  </p:notesMasterIdLst>
  <p:handoutMasterIdLst>
    <p:handoutMasterId r:id="rId55"/>
  </p:handoutMasterIdLst>
  <p:sldIdLst>
    <p:sldId id="6652" r:id="rId14"/>
    <p:sldId id="6015" r:id="rId15"/>
    <p:sldId id="5899" r:id="rId16"/>
    <p:sldId id="6165" r:id="rId17"/>
    <p:sldId id="6639" r:id="rId18"/>
    <p:sldId id="6653" r:id="rId19"/>
    <p:sldId id="6804" r:id="rId20"/>
    <p:sldId id="6636" r:id="rId21"/>
    <p:sldId id="6810" r:id="rId22"/>
    <p:sldId id="6821" r:id="rId23"/>
    <p:sldId id="6807" r:id="rId24"/>
    <p:sldId id="6826" r:id="rId25"/>
    <p:sldId id="6808" r:id="rId26"/>
    <p:sldId id="6809" r:id="rId27"/>
    <p:sldId id="6823" r:id="rId28"/>
    <p:sldId id="6811" r:id="rId29"/>
    <p:sldId id="6812" r:id="rId30"/>
    <p:sldId id="6813" r:id="rId31"/>
    <p:sldId id="6814" r:id="rId32"/>
    <p:sldId id="6822" r:id="rId33"/>
    <p:sldId id="6815" r:id="rId34"/>
    <p:sldId id="6816" r:id="rId35"/>
    <p:sldId id="6817" r:id="rId36"/>
    <p:sldId id="6827" r:id="rId37"/>
    <p:sldId id="6818" r:id="rId38"/>
    <p:sldId id="6830" r:id="rId39"/>
    <p:sldId id="6831" r:id="rId40"/>
    <p:sldId id="6522" r:id="rId41"/>
    <p:sldId id="6524" r:id="rId42"/>
    <p:sldId id="6163" r:id="rId43"/>
    <p:sldId id="6819" r:id="rId44"/>
    <p:sldId id="6824" r:id="rId45"/>
    <p:sldId id="6820" r:id="rId46"/>
    <p:sldId id="6832" r:id="rId47"/>
    <p:sldId id="6825" r:id="rId48"/>
    <p:sldId id="6828" r:id="rId49"/>
    <p:sldId id="6829" r:id="rId50"/>
    <p:sldId id="6805" r:id="rId51"/>
    <p:sldId id="6162" r:id="rId52"/>
    <p:sldId id="6833" r:id="rId5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32FF"/>
    <a:srgbClr val="FF0000"/>
    <a:srgbClr val="942093"/>
    <a:srgbClr val="941651"/>
    <a:srgbClr val="521B93"/>
    <a:srgbClr val="C0C0C0"/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661"/>
    <p:restoredTop sz="80826" autoAdjust="0"/>
  </p:normalViewPr>
  <p:slideViewPr>
    <p:cSldViewPr>
      <p:cViewPr varScale="1">
        <p:scale>
          <a:sx n="105" d="100"/>
          <a:sy n="105" d="100"/>
        </p:scale>
        <p:origin x="2632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9" Type="http://schemas.openxmlformats.org/officeDocument/2006/relationships/slide" Target="slides/slide26.xml"/><Relationship Id="rId21" Type="http://schemas.openxmlformats.org/officeDocument/2006/relationships/slide" Target="slides/slide8.xml"/><Relationship Id="rId34" Type="http://schemas.openxmlformats.org/officeDocument/2006/relationships/slide" Target="slides/slide21.xml"/><Relationship Id="rId42" Type="http://schemas.openxmlformats.org/officeDocument/2006/relationships/slide" Target="slides/slide29.xml"/><Relationship Id="rId47" Type="http://schemas.openxmlformats.org/officeDocument/2006/relationships/slide" Target="slides/slide34.xml"/><Relationship Id="rId50" Type="http://schemas.openxmlformats.org/officeDocument/2006/relationships/slide" Target="slides/slide37.xml"/><Relationship Id="rId55" Type="http://schemas.openxmlformats.org/officeDocument/2006/relationships/handoutMaster" Target="handoutMasters/handoutMaster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9" Type="http://schemas.openxmlformats.org/officeDocument/2006/relationships/slide" Target="slides/slide1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1.xml"/><Relationship Id="rId32" Type="http://schemas.openxmlformats.org/officeDocument/2006/relationships/slide" Target="slides/slide19.xml"/><Relationship Id="rId37" Type="http://schemas.openxmlformats.org/officeDocument/2006/relationships/slide" Target="slides/slide24.xml"/><Relationship Id="rId40" Type="http://schemas.openxmlformats.org/officeDocument/2006/relationships/slide" Target="slides/slide27.xml"/><Relationship Id="rId45" Type="http://schemas.openxmlformats.org/officeDocument/2006/relationships/slide" Target="slides/slide32.xml"/><Relationship Id="rId53" Type="http://schemas.openxmlformats.org/officeDocument/2006/relationships/slide" Target="slides/slide40.xml"/><Relationship Id="rId58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9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slide" Target="slides/slide22.xml"/><Relationship Id="rId43" Type="http://schemas.openxmlformats.org/officeDocument/2006/relationships/slide" Target="slides/slide30.xml"/><Relationship Id="rId48" Type="http://schemas.openxmlformats.org/officeDocument/2006/relationships/slide" Target="slides/slide35.xml"/><Relationship Id="rId56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8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slide" Target="slides/slide20.xml"/><Relationship Id="rId38" Type="http://schemas.openxmlformats.org/officeDocument/2006/relationships/slide" Target="slides/slide25.xml"/><Relationship Id="rId46" Type="http://schemas.openxmlformats.org/officeDocument/2006/relationships/slide" Target="slides/slide33.xml"/><Relationship Id="rId59" Type="http://schemas.openxmlformats.org/officeDocument/2006/relationships/tableStyles" Target="tableStyles.xml"/><Relationship Id="rId20" Type="http://schemas.openxmlformats.org/officeDocument/2006/relationships/slide" Target="slides/slide7.xml"/><Relationship Id="rId41" Type="http://schemas.openxmlformats.org/officeDocument/2006/relationships/slide" Target="slides/slide28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slide" Target="slides/slide23.xml"/><Relationship Id="rId49" Type="http://schemas.openxmlformats.org/officeDocument/2006/relationships/slide" Target="slides/slide36.xml"/><Relationship Id="rId57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8.xml"/><Relationship Id="rId44" Type="http://schemas.openxmlformats.org/officeDocument/2006/relationships/slide" Target="slides/slide31.xml"/><Relationship Id="rId52" Type="http://schemas.openxmlformats.org/officeDocument/2006/relationships/slide" Target="slides/slide3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0EF95D2-65B3-BC4E-8994-D9482C31473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480074-238B-C845-9DF1-E3B87369389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D9B9FAA0-F3AA-164C-A8BD-BFC7CCCEAE52}" type="datetimeFigureOut">
              <a:rPr lang="en-US"/>
              <a:pPr>
                <a:defRPr/>
              </a:pPr>
              <a:t>11/11/22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D1350C-FD2B-E248-96CE-E06DB4CA70A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C9C76E-AF9C-0049-9FFB-63472F0B4A6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6CEAE43-671A-134F-A694-642B51FC36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90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6C4613C-2A39-F64E-84B3-3F6A11D93F5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1BAA2B-7F55-B545-81D8-BC58BCB6AAC8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7F6B843C-A49F-BB4F-9599-3D41488860B0}" type="datetime1">
              <a:rPr lang="en-US" altLang="en-US"/>
              <a:pPr>
                <a:defRPr/>
              </a:pPr>
              <a:t>11/11/22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3987A64C-9D1C-0947-8690-7A7364BA5D2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2047D10F-1509-E044-9AEB-E169ACB278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7BEBF0-B94A-A74D-8C8F-7CA6F41590C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BBA436-1CB7-B144-9089-6AE4863D9D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87973AD7-D932-2641-9FAC-D90A34A34A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67190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5" name="Rectangle 7">
            <a:extLst>
              <a:ext uri="{FF2B5EF4-FFF2-40B4-BE49-F238E27FC236}">
                <a16:creationId xmlns:a16="http://schemas.microsoft.com/office/drawing/2014/main" id="{4970873D-26C9-4F4E-BB94-4E1EC127E8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4E82DFE-E98A-254F-BFEC-3824591F846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46146" name="Rectangle 2">
            <a:extLst>
              <a:ext uri="{FF2B5EF4-FFF2-40B4-BE49-F238E27FC236}">
                <a16:creationId xmlns:a16="http://schemas.microsoft.com/office/drawing/2014/main" id="{C2A0FF1F-825F-734E-90D6-E0ED72CA90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6147" name="Rectangle 3">
            <a:extLst>
              <a:ext uri="{FF2B5EF4-FFF2-40B4-BE49-F238E27FC236}">
                <a16:creationId xmlns:a16="http://schemas.microsoft.com/office/drawing/2014/main" id="{9CF49887-C12A-984F-8FC8-8B47E5DE79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472198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Activation function (AF): Non-linear functions that increase deep learning accuracy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19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00614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20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14660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21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12156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22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12572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23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88843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effectLst/>
              </a:rPr>
              <a:t>FP16 = 1 + 5 + 10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effectLst/>
              </a:rPr>
              <a:t>BF16 = 1 + 8 + 7 (same range/exponent as FP32)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25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25170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26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49528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27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38677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109437-7086-8D43-B75A-27CE5E6EC5CB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5023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31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34830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40208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* The BWMS scheme reduces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- Power consumption by 66%</a:t>
            </a:r>
            <a:b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</a:b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- Computation time by 52%</a:t>
            </a:r>
            <a:b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</a:b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- Area by 75% -- Area saved for reservoir capacitor</a:t>
            </a:r>
            <a:endParaRPr lang="en-US" b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32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315071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33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451338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34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837049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35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6316624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36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2950387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37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918308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38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397070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5" name="Rectangle 7">
            <a:extLst>
              <a:ext uri="{FF2B5EF4-FFF2-40B4-BE49-F238E27FC236}">
                <a16:creationId xmlns:a16="http://schemas.microsoft.com/office/drawing/2014/main" id="{4970873D-26C9-4F4E-BB94-4E1EC127E8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4E82DFE-E98A-254F-BFEC-3824591F846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40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46146" name="Rectangle 2">
            <a:extLst>
              <a:ext uri="{FF2B5EF4-FFF2-40B4-BE49-F238E27FC236}">
                <a16:creationId xmlns:a16="http://schemas.microsoft.com/office/drawing/2014/main" id="{C2A0FF1F-825F-734E-90D6-E0ED72CA90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6147" name="Rectangle 3">
            <a:extLst>
              <a:ext uri="{FF2B5EF4-FFF2-40B4-BE49-F238E27FC236}">
                <a16:creationId xmlns:a16="http://schemas.microsoft.com/office/drawing/2014/main" id="{9CF49887-C12A-984F-8FC8-8B47E5DE79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249095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* The operating voltage is 1.25V:</a:t>
            </a:r>
            <a:b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</a:b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- Lowered from 1.35V of the normal GDDR6, for bank parallel operation.</a:t>
            </a:r>
            <a:endParaRPr lang="en-US" b="0" dirty="0"/>
          </a:p>
          <a:p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* 16Gb/s is reached at 1.25V in DL operation.</a:t>
            </a:r>
            <a:endParaRPr lang="en-US" b="0" dirty="0"/>
          </a:p>
          <a:p>
            <a:endParaRPr lang="en-US" b="0" dirty="0"/>
          </a:p>
          <a:p>
            <a:r>
              <a:rPr lang="en-US" b="0" dirty="0"/>
              <a:t>Flat-lid package for lower thermal resistance.</a:t>
            </a:r>
          </a:p>
          <a:p>
            <a:endParaRPr lang="en-US" b="0" dirty="0"/>
          </a:p>
          <a:p>
            <a:r>
              <a:rPr lang="en-US" b="0" dirty="0"/>
              <a:t>Tested in a prototype system with an FPGA (connected to host CPU via PCIe).</a:t>
            </a:r>
          </a:p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20667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57217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36494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area of a PU including the reservoir capacitor is 0.19 mm</a:t>
            </a:r>
            <a:r>
              <a:rPr lang="en-US" baseline="30000" dirty="0"/>
              <a:t>2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20500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31323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98306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Bias has the effect of shifting the activation function by adding a constant (i.e., the bias) to the input.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6549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>
            <a:extLst>
              <a:ext uri="{FF2B5EF4-FFF2-40B4-BE49-F238E27FC236}">
                <a16:creationId xmlns:a16="http://schemas.microsoft.com/office/drawing/2014/main" id="{F49D761E-079B-3A43-A0C1-56738B9002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28C7A81-0A0B-D244-889C-5A3877A984F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E461A3A-19C1-6742-B33C-E82599843E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802AA-8BB7-3742-A18E-53EE2E571A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4290394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38F5F6B-4812-ED46-9852-1A1D2FDF555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C66C216-AE14-164E-889E-205F940AC27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FDF842-8045-BE40-A628-838F16121C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1204730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246064"/>
      </p:ext>
    </p:extLst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121040"/>
      </p:ext>
    </p:extLst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241621"/>
      </p:ext>
    </p:extLst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CE054-F1E5-374D-A24E-887477C0532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285756"/>
      </p:ext>
    </p:extLst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2004D-7284-C244-B275-AB956C66515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610530"/>
      </p:ext>
    </p:extLst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9817D1-13B0-D341-B1C4-34616D3933B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647661"/>
      </p:ext>
    </p:extLst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67096-FD7F-A949-B565-8298951E6B8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318931"/>
      </p:ext>
    </p:extLst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077C3-3C60-8640-A1DD-3718D4D0D74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029831"/>
      </p:ext>
    </p:extLst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D41FDD-73B6-EC4A-BB35-BA0C8CCC36C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093231"/>
      </p:ext>
    </p:extLst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8D2B92-4EF8-0940-9F90-1D39CCADBD7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964418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5178386-4527-D04C-A145-D5B3D2603FF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F9D8ABF-6230-094A-9EDE-56A9D686A9E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8E305C-B8FF-454A-9CA8-EE0240EF54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5980287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4B1A2-EC3E-4448-972E-E198354A3E4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162736"/>
      </p:ext>
    </p:extLst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B71B7-33A4-004A-B24D-5E8A20C1D7A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885878"/>
      </p:ext>
    </p:extLst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5EE445-AD48-2049-A03E-4C865681EA4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410180"/>
      </p:ext>
    </p:extLst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603A9-60B6-0741-B15F-17172804C1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044154"/>
      </p:ext>
    </p:extLst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66D58A-9B40-E846-A790-9B6CD5A585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791403"/>
      </p:ext>
    </p:extLst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689856"/>
      </p:ext>
    </p:extLst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662061"/>
      </p:ext>
    </p:extLst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285920"/>
      </p:ext>
    </p:extLst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323461"/>
      </p:ext>
    </p:extLst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977068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F6D0A8C-43A2-0846-A293-684F4F41347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7CB41D5-9472-8642-97A1-14D9CEAC7E9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07CB61-AAE3-8045-AE06-1A684E2F2F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5653447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599072"/>
      </p:ext>
    </p:extLst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169297"/>
      </p:ext>
    </p:extLst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465364"/>
      </p:ext>
    </p:extLst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5184504"/>
      </p:ext>
    </p:extLst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323237"/>
      </p:ext>
    </p:extLst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022738"/>
      </p:ext>
    </p:extLst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64DFF4F-ED49-E545-9049-57D68EB3BF4A}"/>
              </a:ext>
            </a:extLst>
          </p:cNvPr>
          <p:cNvSpPr/>
          <p:nvPr userDrawn="1"/>
        </p:nvSpPr>
        <p:spPr>
          <a:xfrm>
            <a:off x="0" y="0"/>
            <a:ext cx="9144000" cy="4379053"/>
          </a:xfrm>
          <a:prstGeom prst="rect">
            <a:avLst/>
          </a:prstGeom>
          <a:solidFill>
            <a:srgbClr val="A5A5A5">
              <a:lumMod val="20000"/>
              <a:lumOff val="80000"/>
            </a:srgbClr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H" sz="1351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9311" y="2839453"/>
            <a:ext cx="6858000" cy="1539600"/>
          </a:xfrm>
        </p:spPr>
        <p:txBody>
          <a:bodyPr>
            <a:normAutofit/>
          </a:bodyPr>
          <a:lstStyle>
            <a:lvl1pPr marL="0" indent="0" algn="ctr">
              <a:buNone/>
              <a:defRPr sz="3200" b="1" i="0" baseline="0">
                <a:latin typeface="+mj-lt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sz="3200" b="1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Click to edit Master subtitle style</a:t>
            </a:r>
            <a:endParaRPr lang="en-US" dirty="0"/>
          </a:p>
        </p:txBody>
      </p:sp>
      <p:pic>
        <p:nvPicPr>
          <p:cNvPr id="12" name="Picture 2" descr="http://www.euroc-project.eu/fileadmin/imgEuroc/eurocConsortiumLogos/ethLogo.png">
            <a:extLst>
              <a:ext uri="{FF2B5EF4-FFF2-40B4-BE49-F238E27FC236}">
                <a16:creationId xmlns:a16="http://schemas.microsoft.com/office/drawing/2014/main" id="{8CF7D528-60B9-7C4D-8128-F52BA3A7A4B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696" y="6030665"/>
            <a:ext cx="2397512" cy="492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4EC1F6D-190B-B448-B175-2B9886767C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84489" y="5887318"/>
            <a:ext cx="2640412" cy="607663"/>
          </a:xfrm>
          <a:prstGeom prst="rect">
            <a:avLst/>
          </a:prstGeom>
        </p:spPr>
      </p:pic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0C2DCD12-E0A7-964E-8C01-30F57AE18A6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0667"/>
            <a:ext cx="9144000" cy="2619375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1">
                <a:latin typeface="Segoe UI Symbol" panose="020B0502040204020203" pitchFamily="34" charset="0"/>
                <a:ea typeface="Segoe UI Symbol" panose="020B0502040204020203" pitchFamily="34" charset="0"/>
                <a:cs typeface="Segoe UI Historic" panose="020B050204020402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528399797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ED2D3B90-BDF0-9E4D-963A-CE3F0519DF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011" y="132335"/>
            <a:ext cx="8894602" cy="606084"/>
          </a:xfrm>
          <a:prstGeom prst="rect">
            <a:avLst/>
          </a:prstGeom>
        </p:spPr>
        <p:txBody>
          <a:bodyPr/>
          <a:lstStyle>
            <a:lvl1pPr>
              <a:defRPr sz="4400" b="1">
                <a:latin typeface="Candara" panose="020E0502030303020204" pitchFamily="34" charset="0"/>
                <a:ea typeface="Geneva" panose="020B0503030404040204" pitchFamily="34" charset="0"/>
                <a:cs typeface="Futura Medium" panose="020B0602020204020303" pitchFamily="34" charset="-79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85EB6F8F-19D9-7A4A-967C-A1B0DB2356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011" y="936172"/>
            <a:ext cx="8894602" cy="5293805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Candara" panose="020E0502030303020204" pitchFamily="34" charset="0"/>
                <a:ea typeface="Geneva" panose="020B0503030404040204" pitchFamily="34" charset="0"/>
                <a:cs typeface="Beirut" pitchFamily="2" charset="-78"/>
              </a:defRPr>
            </a:lvl1pPr>
            <a:lvl2pPr marL="685766" indent="-228589">
              <a:buFont typeface="Cambria" panose="02040503050406030204" pitchFamily="18" charset="0"/>
              <a:buChar char="-"/>
              <a:defRPr sz="2400">
                <a:latin typeface="Candara" panose="020E0502030303020204" pitchFamily="34" charset="0"/>
                <a:ea typeface="Geneva" panose="020B0503030404040204" pitchFamily="34" charset="0"/>
                <a:cs typeface="Beirut" pitchFamily="2" charset="-78"/>
              </a:defRPr>
            </a:lvl2pPr>
            <a:lvl3pPr>
              <a:defRPr sz="2000">
                <a:latin typeface="Candara" panose="020E0502030303020204" pitchFamily="34" charset="0"/>
                <a:ea typeface="Geneva" panose="020B0503030404040204" pitchFamily="34" charset="0"/>
                <a:cs typeface="Beirut" pitchFamily="2" charset="-78"/>
              </a:defRPr>
            </a:lvl3pPr>
            <a:lvl4pPr>
              <a:defRPr sz="2000">
                <a:latin typeface="Candara" panose="020E0502030303020204" pitchFamily="34" charset="0"/>
                <a:ea typeface="Geneva" panose="020B0503030404040204" pitchFamily="34" charset="0"/>
                <a:cs typeface="Beirut" pitchFamily="2" charset="-78"/>
              </a:defRPr>
            </a:lvl4pPr>
            <a:lvl5pPr>
              <a:defRPr sz="2000">
                <a:latin typeface="Candara" panose="020E0502030303020204" pitchFamily="34" charset="0"/>
                <a:ea typeface="Geneva" panose="020B0503030404040204" pitchFamily="34" charset="0"/>
                <a:cs typeface="Beirut" pitchFamily="2" charset="-78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8B30CEA-A32F-0B4F-94FF-2F238104D6CE}"/>
              </a:ext>
            </a:extLst>
          </p:cNvPr>
          <p:cNvSpPr txBox="1">
            <a:spLocks/>
          </p:cNvSpPr>
          <p:nvPr userDrawn="1"/>
        </p:nvSpPr>
        <p:spPr>
          <a:xfrm>
            <a:off x="7977054" y="647648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000" kern="1200">
                <a:solidFill>
                  <a:schemeClr val="tx1">
                    <a:tint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4D2B188-1D62-4FCA-8363-938AD4629BBB}" type="slidenum">
              <a:rPr lang="en-US" sz="2000" smtClean="0">
                <a:latin typeface="Segoe UI" panose="020B0502040204020203" pitchFamily="34" charset="0"/>
                <a:cs typeface="Segoe UI" panose="020B0502040204020203" pitchFamily="34" charset="0"/>
              </a:rPr>
              <a:pPr/>
              <a:t>‹#›</a:t>
            </a:fld>
            <a:endParaRPr lang="en-US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5" name="Picture 14" descr="safari.png">
            <a:extLst>
              <a:ext uri="{FF2B5EF4-FFF2-40B4-BE49-F238E27FC236}">
                <a16:creationId xmlns:a16="http://schemas.microsoft.com/office/drawing/2014/main" id="{DCA7EB8C-F307-874D-B152-028FC5CC7D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89560" y="6525283"/>
            <a:ext cx="1080120" cy="312523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9CD1133-1492-4A44-93C1-B89EF4FD41F6}"/>
              </a:ext>
            </a:extLst>
          </p:cNvPr>
          <p:cNvCxnSpPr>
            <a:cxnSpLocks/>
          </p:cNvCxnSpPr>
          <p:nvPr userDrawn="1"/>
        </p:nvCxnSpPr>
        <p:spPr>
          <a:xfrm>
            <a:off x="117027" y="831499"/>
            <a:ext cx="8894601" cy="0"/>
          </a:xfrm>
          <a:prstGeom prst="line">
            <a:avLst/>
          </a:prstGeom>
          <a:ln w="28575">
            <a:solidFill>
              <a:srgbClr val="ED7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4E97BD3-6BDD-8949-ACFE-8F75374CA53C}"/>
              </a:ext>
            </a:extLst>
          </p:cNvPr>
          <p:cNvCxnSpPr>
            <a:cxnSpLocks/>
          </p:cNvCxnSpPr>
          <p:nvPr userDrawn="1"/>
        </p:nvCxnSpPr>
        <p:spPr>
          <a:xfrm>
            <a:off x="117027" y="6482153"/>
            <a:ext cx="8894601" cy="0"/>
          </a:xfrm>
          <a:prstGeom prst="line">
            <a:avLst/>
          </a:prstGeom>
          <a:ln w="28575">
            <a:solidFill>
              <a:srgbClr val="ED7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1371618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24744"/>
            <a:ext cx="7924800" cy="2232248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 dirty="0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404592"/>
            <a:ext cx="7848600" cy="1248544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 dirty="0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7338675"/>
      </p:ext>
    </p:extLst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839309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9D4990C3-AFD6-714F-9B03-BC4195478F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5E7FB765-34D1-DF41-8747-11911A693F16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4B110D5-34A8-9B4C-BDB5-1EB7B2FE1E4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BBE6A7F-C792-7D49-BE9F-D64860B6D1B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E2D44EE-9CAA-254F-8FE6-8F96AE6ECC7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6FACBA1-D57B-B34E-ACFE-02435ADE91A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FC0F87B4-4192-F646-81F8-2C0C7A260D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9201365"/>
      </p:ext>
    </p:extLst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4895133"/>
      </p:ext>
    </p:extLst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908720"/>
            <a:ext cx="4229100" cy="54726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908720"/>
            <a:ext cx="4229100" cy="54726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4734038"/>
      </p:ext>
    </p:extLst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5677505"/>
      </p:ext>
    </p:extLst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8596123"/>
      </p:ext>
    </p:extLst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1653137"/>
      </p:ext>
    </p:extLst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1723227"/>
      </p:ext>
    </p:extLst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3339693"/>
      </p:ext>
    </p:extLst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5865077"/>
      </p:ext>
    </p:extLst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082971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2D45177-2B41-9444-90E4-C2791D94B0D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10195A5-F3C2-4344-8977-0F2E9531C2B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C6311B-B26C-1843-8F22-1D34BAB78C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1733088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34E7E05-FA4E-BD44-9157-DED716661F5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401F7CF-5DCE-214C-9FA5-2C32D5D021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BB808-EEB4-FC44-8F4F-57765C4617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7067140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8AB8189-9772-5A48-BB64-467914A6E3F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1BB8798-0F73-F747-A8B5-AF2F7E5E597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F28AE-7D1E-BE4E-86DC-06E8116516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5753797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A276BE32-1F40-2F4E-B395-BF76BF71EDB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A64503EE-C424-EF40-B233-E3ABF2AFC1C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35D18-7AB3-D940-8828-F8281319B3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078123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59078F4-87DD-E64E-ABEA-71B20813ACC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7288BEBE-33A5-7D45-B41C-69AB0A7B66B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FF28B-D01D-C149-B550-EA6BEA78AD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7170593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0A5223D-518D-EE43-8DC6-24C43958C58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F9742B4B-02A6-B24E-9663-9E2F1432A55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161BF-1539-0F4D-A952-AF1C695384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395761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E620C32-CEC5-7E4C-AD46-21272E5C1BC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0B0AD9D-0CD8-6542-9483-38DC6A45F94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C1CF28-5D0E-E44A-89D4-BF041E9AC6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02518832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680F4A4-9DBD-6148-8085-1E7FA6B07E7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9D569E9-7671-8845-9950-BD96A927580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A8015-CC4B-4A4B-AE94-736E9EFB2E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93486669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E194FBD-CBF2-CC4C-9E7F-7238D611A1E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6646953-367C-254B-A75B-5F851C4818B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EE5B3-F084-714B-A7C0-B4B44CC190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2685827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91857EE-B184-034E-AF43-4E3BDF93296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078EB12-998C-BB49-9975-DD36DE6E7B4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A6312-4DA5-5F41-A5C2-D8D38D5DB2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7423994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D5B1037-11B1-C240-8627-BEB0C353C3B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B0B88AB-80FC-A648-BAEC-75AB5C417C9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47AF12-3046-494D-922E-3FF329FD6B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7863612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9AB1779-B1F7-0E41-B706-7B363575992C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770467"/>
            <a:ext cx="8086725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000" spc="-12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4198409"/>
            <a:ext cx="6921151" cy="164592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id="{3BA025A2-4B27-0448-A0E8-F26FB24D20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9892E-F2B4-2C49-AE9A-35018767CEF9}" type="datetime1">
              <a:rPr lang="en-US" altLang="en-US"/>
              <a:pPr>
                <a:defRPr/>
              </a:pPr>
              <a:t>11/11/22</a:t>
            </a:fld>
            <a:endParaRPr lang="en-US" altLang="en-US"/>
          </a:p>
        </p:txBody>
      </p:sp>
      <p:sp>
        <p:nvSpPr>
          <p:cNvPr id="6" name="Footer Placeholder 9">
            <a:extLst>
              <a:ext uri="{FF2B5EF4-FFF2-40B4-BE49-F238E27FC236}">
                <a16:creationId xmlns:a16="http://schemas.microsoft.com/office/drawing/2014/main" id="{6CDB1ACD-4239-5441-8DCE-52B366DC4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0">
            <a:extLst>
              <a:ext uri="{FF2B5EF4-FFF2-40B4-BE49-F238E27FC236}">
                <a16:creationId xmlns:a16="http://schemas.microsoft.com/office/drawing/2014/main" id="{47EC090D-C02D-D044-83D0-1FFC337230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50D9B-087F-7C49-AFE5-F9AD5097BC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6777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8637" y="712594"/>
            <a:ext cx="8086725" cy="2898708"/>
          </a:xfrm>
          <a:noFill/>
        </p:spPr>
        <p:txBody>
          <a:bodyPr anchor="b">
            <a:noAutofit/>
          </a:bodyPr>
          <a:lstStyle>
            <a:lvl1pPr algn="ctr">
              <a:lnSpc>
                <a:spcPct val="80000"/>
              </a:lnSpc>
              <a:defRPr sz="8000" spc="-12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8638" y="3897565"/>
            <a:ext cx="8086724" cy="164592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725BEEEA-2170-9F43-8EC9-F3136F23D4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F93FF-3D34-7244-B36E-5204F826A5CD}" type="datetime1">
              <a:rPr lang="en-US" altLang="en-US"/>
              <a:pPr>
                <a:defRPr/>
              </a:pPr>
              <a:t>11/11/22</a:t>
            </a:fld>
            <a:endParaRPr lang="en-US" alt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A59EF40C-2A11-3B48-BFB0-16AAB49F0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9">
            <a:extLst>
              <a:ext uri="{FF2B5EF4-FFF2-40B4-BE49-F238E27FC236}">
                <a16:creationId xmlns:a16="http://schemas.microsoft.com/office/drawing/2014/main" id="{C5DA0092-B270-AF40-B9EC-F4CF501CE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498E1-670D-D040-BAA6-886384A3A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75892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</p:spPr>
        <p:txBody>
          <a:bodyPr/>
          <a:lstStyle>
            <a:lvl1pPr marL="0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4" name="Content Placeholder 22"/>
          <p:cNvSpPr>
            <a:spLocks noGrp="1"/>
          </p:cNvSpPr>
          <p:nvPr>
            <p:ph sz="quarter" idx="11"/>
          </p:nvPr>
        </p:nvSpPr>
        <p:spPr>
          <a:xfrm>
            <a:off x="123825" y="1241652"/>
            <a:ext cx="8897938" cy="52244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6AA4A58B-252F-624B-9360-749295F02267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9F3E-A361-C346-85D5-979F2CC237CE}" type="datetime1">
              <a:rPr lang="en-US" altLang="en-US"/>
              <a:pPr>
                <a:defRPr/>
              </a:pPr>
              <a:t>11/11/22</a:t>
            </a:fld>
            <a:endParaRPr lang="en-US" alt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33EF87B2-B80E-AF49-BACB-1920B29D6D9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13BF056A-8374-BC42-BC30-5004950A6C7B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5AAE7-C243-D34C-97D6-0313C4DE4A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57404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767419"/>
            <a:ext cx="8085582" cy="3355848"/>
          </a:xfrm>
          <a:solidFill>
            <a:schemeClr val="bg1"/>
          </a:solidFill>
        </p:spPr>
        <p:txBody>
          <a:bodyPr anchor="b"/>
          <a:lstStyle>
            <a:lvl1pPr>
              <a:lnSpc>
                <a:spcPct val="80000"/>
              </a:lnSpc>
              <a:defRPr sz="8000" b="0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4187275"/>
            <a:ext cx="6919722" cy="1645920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A27F00-3FAD-DB4B-B009-BA21688A2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E8C979-17E9-BC44-934C-C5EDB0878512}" type="datetime1">
              <a:rPr lang="en-US" altLang="en-US"/>
              <a:pPr>
                <a:defRPr/>
              </a:pPr>
              <a:t>11/11/22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988BD8-69A8-1D42-8EDD-534567095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346320DF-7E22-1744-865C-C4D45C082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5AC11-0F23-F642-8099-14F66C1D0E7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679461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8798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603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C2D106-B44B-A649-A69D-D18A070414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8EEE20-C875-624B-AF0A-6E9AE1BBD7B0}" type="datetime1">
              <a:rPr lang="en-US" altLang="en-US"/>
              <a:pPr>
                <a:defRPr/>
              </a:pPr>
              <a:t>11/11/22</a:t>
            </a:fld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0991D5-BC99-9646-A299-07DB91E28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F16DF255-6384-3442-9D80-769A1096C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65FCA-DA27-DF47-A5E6-DFAFFE432FD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15696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798" y="1197209"/>
            <a:ext cx="4271962" cy="7234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8798" y="2029968"/>
            <a:ext cx="4271962" cy="4231057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51603" y="1194345"/>
            <a:ext cx="4271962" cy="72237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1603" y="2025216"/>
            <a:ext cx="4271962" cy="4235809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55F50695-07A8-7745-8ED2-FA2D7ACC1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A7627-6B44-6447-9F49-4DE1F8B2FA06}" type="datetime1">
              <a:rPr lang="en-US" altLang="en-US"/>
              <a:pPr>
                <a:defRPr/>
              </a:pPr>
              <a:t>11/11/22</a:t>
            </a:fld>
            <a:endParaRPr lang="en-US" altLang="en-US"/>
          </a:p>
        </p:txBody>
      </p:sp>
      <p:sp>
        <p:nvSpPr>
          <p:cNvPr id="8" name="Footer Placeholder 6">
            <a:extLst>
              <a:ext uri="{FF2B5EF4-FFF2-40B4-BE49-F238E27FC236}">
                <a16:creationId xmlns:a16="http://schemas.microsoft.com/office/drawing/2014/main" id="{675FBDC9-F372-A149-B662-F0A155A02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7">
            <a:extLst>
              <a:ext uri="{FF2B5EF4-FFF2-40B4-BE49-F238E27FC236}">
                <a16:creationId xmlns:a16="http://schemas.microsoft.com/office/drawing/2014/main" id="{E7D58A7A-56F8-BE4A-B5E2-489BED10F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1E75C-9A02-5847-902D-2A47F953138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300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19C1037-69BF-CB45-A1E1-A351E496DCB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C97218F-5A30-C249-A8A5-2ECAB45AD0B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74ABED-3E16-E84E-9604-A4A8FA7BA7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044817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1">
            <a:extLst>
              <a:ext uri="{FF2B5EF4-FFF2-40B4-BE49-F238E27FC236}">
                <a16:creationId xmlns:a16="http://schemas.microsoft.com/office/drawing/2014/main" id="{6A26B00A-232B-C747-8274-70D0BDF22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CD87C-C64A-1D4B-84A1-51A208D403AF}" type="datetime1">
              <a:rPr lang="en-US" altLang="en-US"/>
              <a:pPr>
                <a:defRPr/>
              </a:pPr>
              <a:t>11/11/22</a:t>
            </a:fld>
            <a:endParaRPr lang="en-US" altLang="en-US"/>
          </a:p>
        </p:txBody>
      </p:sp>
      <p:sp>
        <p:nvSpPr>
          <p:cNvPr id="4" name="Footer Placeholder 6">
            <a:extLst>
              <a:ext uri="{FF2B5EF4-FFF2-40B4-BE49-F238E27FC236}">
                <a16:creationId xmlns:a16="http://schemas.microsoft.com/office/drawing/2014/main" id="{CD268113-5D9A-594C-9431-399E35F29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7">
            <a:extLst>
              <a:ext uri="{FF2B5EF4-FFF2-40B4-BE49-F238E27FC236}">
                <a16:creationId xmlns:a16="http://schemas.microsoft.com/office/drawing/2014/main" id="{CDE35D5F-6F77-6B49-BB46-BD2165F55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E3623-C154-BA49-83B6-5140FD361B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1791026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4">
            <a:extLst>
              <a:ext uri="{FF2B5EF4-FFF2-40B4-BE49-F238E27FC236}">
                <a16:creationId xmlns:a16="http://schemas.microsoft.com/office/drawing/2014/main" id="{05D5508C-5E14-0049-8573-70F136DE5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39FC7-43DD-1E41-8B59-A1EF3005D51D}" type="datetime1">
              <a:rPr lang="en-US" altLang="en-US"/>
              <a:pPr>
                <a:defRPr/>
              </a:pPr>
              <a:t>11/11/22</a:t>
            </a:fld>
            <a:endParaRPr lang="en-US" altLang="en-US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3DCFB623-1965-B64E-BD0C-02369443D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6">
            <a:extLst>
              <a:ext uri="{FF2B5EF4-FFF2-40B4-BE49-F238E27FC236}">
                <a16:creationId xmlns:a16="http://schemas.microsoft.com/office/drawing/2014/main" id="{DC04BD00-0E6F-9C47-B0ED-839AFCD51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43A6F-C7DA-5E44-B3AF-6733FED425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48262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CB3B5A3-5768-B647-ADBF-28B4A06E4CA1}"/>
              </a:ext>
            </a:extLst>
          </p:cNvPr>
          <p:cNvSpPr/>
          <p:nvPr/>
        </p:nvSpPr>
        <p:spPr>
          <a:xfrm>
            <a:off x="5715000" y="0"/>
            <a:ext cx="342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542282"/>
            <a:ext cx="253746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36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762000"/>
            <a:ext cx="4572000" cy="4572000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2511813"/>
            <a:ext cx="254889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>
                <a:solidFill>
                  <a:srgbClr val="40404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7">
            <a:extLst>
              <a:ext uri="{FF2B5EF4-FFF2-40B4-BE49-F238E27FC236}">
                <a16:creationId xmlns:a16="http://schemas.microsoft.com/office/drawing/2014/main" id="{CD840152-C64A-D144-AE7A-41E475DE6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DD66A-510D-144F-B22B-751965B3F964}" type="datetime1">
              <a:rPr lang="en-US" altLang="en-US"/>
              <a:pPr>
                <a:defRPr/>
              </a:pPr>
              <a:t>11/11/22</a:t>
            </a:fld>
            <a:endParaRPr lang="en-US" altLang="en-US"/>
          </a:p>
        </p:txBody>
      </p:sp>
      <p:sp>
        <p:nvSpPr>
          <p:cNvPr id="7" name="Footer Placeholder 9">
            <a:extLst>
              <a:ext uri="{FF2B5EF4-FFF2-40B4-BE49-F238E27FC236}">
                <a16:creationId xmlns:a16="http://schemas.microsoft.com/office/drawing/2014/main" id="{43E30E6A-3009-BE49-B194-680E32FDDF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10">
            <a:extLst>
              <a:ext uri="{FF2B5EF4-FFF2-40B4-BE49-F238E27FC236}">
                <a16:creationId xmlns:a16="http://schemas.microsoft.com/office/drawing/2014/main" id="{3CD39DF1-55AC-0F4E-887C-960C4D163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9DE0D-8130-5A45-8A70-376CA98479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506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5418668"/>
            <a:ext cx="8085582" cy="613283"/>
          </a:xfrm>
        </p:spPr>
        <p:txBody>
          <a:bodyPr anchor="b"/>
          <a:lstStyle>
            <a:lvl1pPr>
              <a:lnSpc>
                <a:spcPct val="85000"/>
              </a:lnSpc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rtlCol="0">
            <a:normAutofit/>
          </a:bodyPr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rgbClr val="4D4D4D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6031951"/>
            <a:ext cx="6922008" cy="411184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7">
            <a:extLst>
              <a:ext uri="{FF2B5EF4-FFF2-40B4-BE49-F238E27FC236}">
                <a16:creationId xmlns:a16="http://schemas.microsoft.com/office/drawing/2014/main" id="{539A4703-5BA2-EB46-948C-BD93A3564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33E997C-DFEB-304C-B432-A70CAFAB83FD}" type="datetime1">
              <a:rPr lang="en-US" altLang="en-US"/>
              <a:pPr>
                <a:defRPr/>
              </a:pPr>
              <a:t>11/11/22</a:t>
            </a:fld>
            <a:endParaRPr lang="en-US" altLang="en-US"/>
          </a:p>
        </p:txBody>
      </p:sp>
      <p:sp>
        <p:nvSpPr>
          <p:cNvPr id="6" name="Footer Placeholder 8">
            <a:extLst>
              <a:ext uri="{FF2B5EF4-FFF2-40B4-BE49-F238E27FC236}">
                <a16:creationId xmlns:a16="http://schemas.microsoft.com/office/drawing/2014/main" id="{6EB2D700-1CA1-2144-822D-110241EC6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>
                    <a:alpha val="75000"/>
                  </a:prstClr>
                </a:solidFill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EE6F440F-CEFA-514B-86B0-6C51F0818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F68D1CE-FC8E-194F-BA06-5C6B63C377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43076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07201BC7-BED0-D843-93DB-22A8617BD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920F0-FEB1-2541-A059-C3FC5BE0A1E7}" type="datetime1">
              <a:rPr lang="en-US" altLang="en-US"/>
              <a:pPr>
                <a:defRPr/>
              </a:pPr>
              <a:t>11/11/22</a:t>
            </a:fld>
            <a:endParaRPr lang="en-US" alt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C49B5DAE-E24D-F744-8BAC-3CD662463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90CCC806-E2E1-C24D-A9B1-8C59BEADB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49200-EF1F-A641-8E2C-0A41573C35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132473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695325"/>
            <a:ext cx="1971675" cy="4800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714376"/>
            <a:ext cx="5800725" cy="54006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45A432FC-B1FC-3743-A6E8-67271640A7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BBAF8-A45C-F042-8FF1-CB0E04081067}" type="datetime1">
              <a:rPr lang="en-US" altLang="en-US"/>
              <a:pPr>
                <a:defRPr/>
              </a:pPr>
              <a:t>11/11/22</a:t>
            </a:fld>
            <a:endParaRPr lang="en-US" alt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1E44A229-6EF5-AB47-ADF0-812C9506B1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5FDE0C0A-82C9-934C-AB08-5FC4E93A2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7CBC5-1D32-1A4F-8557-6B88EE5700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060204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B8C0AEDB-AE72-1C4B-98C5-DD8A57B0F7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3D172127-04AB-F14E-8A77-E25FA91BEEEF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239F5AA2-2F81-DE4D-857B-D03D37DA78D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9F099C6E-3884-6249-A62E-9F695C70B31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90B983E7-8083-6541-91E7-371C364A38E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7EE0FBDF-FEFA-9C4C-B8C1-AA83F67044B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DD28897F-2C7E-7F46-B69F-DE95DCD1C7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3521412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79652B2-5BA2-814B-9197-80813B25BC1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72B4512-5C9F-F24B-ACE5-FEA941FA37B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264BD-5CF8-8847-9120-583B5D924A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3210076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C503F49-5E0A-6C4C-8707-2CDE1C016BB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D7EAE19-43CD-0149-9535-D4749EB0524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B4427A-0234-FF4A-B617-45AD81C0316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9871914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C81874D-6987-554F-A2A7-E1C4E088795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6FDB72E-FF27-D348-8419-B96CBBA6934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12D68-2B8E-0F43-9524-393EB5278A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667962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86B3CF1-52B7-1B4E-AE7A-0549C7D0B2A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E095FFB-C259-2E43-9A62-A1D62518E03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D471CD-8D2F-4F45-9D79-5AC74AB2E2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7877878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EFF74D33-B557-2D4A-8CA7-6C068BEA77E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02B7CEDD-20B8-6243-B7DF-B621408F7A2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7057D-8804-B74F-813A-684A2729AF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6699946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6D416F44-F624-5048-899C-99A0F4C7AEA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24B80B40-48F5-3949-AFFD-6910D6AD593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867CE6-8CAF-1443-BB87-1F9BBECD8B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3781786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4F10A0E4-55E1-E344-A9A7-514DF6DE64A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5CA045D6-205E-8C4F-BF45-111FB3A7725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F0CEF-1A2E-4B4E-94B7-F9B11A1657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1885149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245C159-7A18-D446-8CE9-9D889808189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53843B3-C745-6747-AEDF-DB017023B88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B418C-E36B-F240-8932-8FB0F5F595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0084090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F161BD4-BE84-8F4C-9366-F61686248C2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1811B5C-E6B4-E142-A3B6-D8C754CE31B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0E76B-E272-4B47-B40C-ABE8AA31BA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0905351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A125170-765C-1843-9206-97B56AC2920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C4D52BE-7BDA-3943-867D-4DCAC5A7CE1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E7DE28-7A66-164E-95E7-450898FA5D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1523695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C3415BA-4F86-7645-B96B-6D52B81FB16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95352D9-45D6-C143-B112-7757F6ECFD5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576C8-4CB5-EB47-A907-7F94696BF5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2874128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3AD25134-EA78-B244-BD5E-7B5D1163FC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1C4557B9-6B1E-2F4D-B6C2-B2A1DA603A4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4F4B93D-BF22-A149-BABA-90115B5D13E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0DF3E3D-46D9-DB43-8730-C0994CEC1A8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21A4F04-3E3C-1847-A6F0-DE424E4F54A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AFBFE3F-2108-1444-A8AF-58789E512E9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6930F04B-11B6-5640-A1E4-882842C3BE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700212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4E2F54E-60B9-2F4F-89E6-30CBFA1ABAB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67796C9-FBA3-3942-A3B6-53B40D25BA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3CF7A15-8D90-1445-BE37-F18227DCF4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6483160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3FA9C44-8B01-8249-93D9-1383E87490C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CEF2B4A-BAB8-3D4F-9B4C-D6A6221B395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DB02DC1-0A42-4A43-BE99-F4D1DC9EAA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793429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DF7DD1FF-752F-CF4C-8945-3B4238296D0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7513F226-2EB8-7844-A867-B8F2BD7B39A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DC317A-7115-1447-A3EA-179600B564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8406497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627C71B-EDC2-1445-BBA8-64078224918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B958A16-5E9C-B445-AF57-EF5CDEBF3E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AB06FE8-1E6A-3342-8236-C414132BF5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8696261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02AFDBD5-081C-2C49-9625-F770FCBA5E4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15294AE6-4DF2-EC4B-9344-697D8BAF10C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1B1B105-BE8E-8842-8E6D-0757A98AA25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5814230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AC96CBF-A6DE-D046-A601-59A502E0642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3FDE946E-95D0-5A4C-B651-F48795EF13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4D70267-3EB3-DF44-AB1B-3C13678813A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9322701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E562540-E7C4-BB43-B566-144491F47A4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F05215AC-8F39-1E47-9F14-BF461372771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E15B707F-67A4-DA42-816E-5DF13A099C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1278699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BDF044A-9556-3740-9960-C2B708761B6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D75F002-2226-814E-A0B5-493B26014BE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29815857-AD7B-954C-A805-6C77805197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2353617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B8C2278-83B5-F34A-A426-482F7D9975E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53745FE-DDF7-2949-AE24-A78FFF7D0B3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05385B63-ABF2-1946-97AC-B4A44E920B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7262565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5C9978C-3A26-2240-85BB-98C2D44E24D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D6271E4-1979-1F4C-9E16-9D4FA0DB173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4871C2D-B2AE-A446-B995-D8BF8ACD8C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4596388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CACDB55-BD39-6349-B6F6-E9BA947B984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0A13895-9246-964F-A123-DC4E8E000A6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1131645-0551-0E43-AA4A-B37F3BEF45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0264244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BB22F3D8-372A-7E4F-BAF0-2B62E16D72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2538D10A-B20C-1F4A-A69F-0F0B507B6CBC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323C0A52-D6B6-4A4D-BD73-5955293DBD0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03D96CF-D2B5-284A-8A3B-88E2B14F16C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CE92EBB-E8F1-BB42-9972-9FC2F1E39DD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D815D7EE-6875-8949-837F-2AE3A4F79FD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800691C5-9FA5-3F46-90A7-ED5D0D102B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2763628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0D4116A-1656-924F-8339-968CDC00B50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92E4BB7-CF8F-934D-88CB-2C51D02F649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E33320-76E4-0249-8CA9-3902D97168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019081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A978A423-3D9F-894F-B5AD-E1A2D46BB97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97848F5F-7FA1-4047-92D1-DE982BEA3E2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4479A0-53FE-6846-9177-9D957D5DB5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1124980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D009077-10AD-0947-8806-7D3C25918E6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A347429-32EA-F843-AE5C-FC1A699EBC2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AB052-3664-BF4F-993F-29369860E1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3723010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4642810-0270-CB48-A1CA-24DCF4455E9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31DA97B-4E00-DC4F-B7DB-18E15C43442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6EB4A5-7404-294B-999D-175F606D62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5956067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24BD8FCD-1BEB-6A42-B8B1-C39ED5BE279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91A21973-5A9E-154E-A49A-033DD08EB7E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A13A1E-7D24-2943-AA19-843CF9E699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589785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DB659D62-F008-694B-A107-310AB43E4CD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866F093A-DC6C-3444-8F25-CDFB50F79E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D812E9-CA0A-8244-A046-0571FC5453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2224249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96B94DE-149A-A84D-858F-4D5B428FA7A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24B1C692-591D-3346-8E1A-A19CC1BBF0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4001C4-BF5C-F640-BD99-70162C2025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4865588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690CA2F-7EF4-4D4B-B05E-9CD06D97C0C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EF9E563-85B6-884B-A069-BAB01B87B7D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D0717-7499-9E44-845B-E851FCB169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1896401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562426B-A5A0-F944-991E-0F589442A93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EBECD59-3F6D-0145-A9B5-5EE2DF859F8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E9139E-1132-E74D-AAEB-A81F8150B1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2245188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B00FC4D-28B2-774A-BDF5-CB3A5D1E70E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BDB0E60-2A7B-1B44-BB6D-97BF3A139C9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5C9412-F662-064D-BEDC-D33A60B08A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1760168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0E3EA30-DFF3-9C4B-9691-5C9AAB88EB4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B2EE262-3A13-4443-80B8-614C7A4B25F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970A1F-36EE-AC4A-B790-1CFE7EECDE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5264658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A476F68-C964-6F4C-B323-CADD64DDE3D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4A41114-0EC5-4244-A8AE-388F27C4901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11C9BF-9555-1749-A87B-CA7C52D013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375484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5FE7A5D5-3B98-3B4A-91BA-CD8ED2A5A91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6EFE7942-9EC5-AF40-968B-2407967B19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E9CDE0-5DCD-7B46-AA26-4594E19FFC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536520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3207847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2136295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7259404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2378915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3631975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7343161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1799603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0208442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3668476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6321201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36AB2A2-A4A5-5347-AAE3-FADA1FF8F55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6606DB9-E3E9-1843-B9B4-2362ED0179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9B7584-59C6-714F-BE89-0E36189F28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2012300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180403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2334251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2404959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1348404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6358040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6274157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4173438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7797085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1697845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8201720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F4482DE-19EA-F743-8B0C-AF1B284B229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03AB263-31E2-B64E-A81F-2C5639871A7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325E77-4C52-7848-99F4-1877F0C588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9223231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3910160"/>
      </p:ext>
    </p:extLst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5655577"/>
      </p:ext>
    </p:extLst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731018"/>
      </p:ext>
    </p:extLst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865251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905521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948639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126672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078194"/>
      </p:ext>
    </p:extLst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448424"/>
      </p:ext>
    </p:extLst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20196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slideLayout" Target="../slideLayouts/slideLayout114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0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Relationship Id="rId14" Type="http://schemas.openxmlformats.org/officeDocument/2006/relationships/image" Target="../media/image1.pn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2.xml"/><Relationship Id="rId3" Type="http://schemas.openxmlformats.org/officeDocument/2006/relationships/slideLayout" Target="../slideLayouts/slideLayout117.xml"/><Relationship Id="rId7" Type="http://schemas.openxmlformats.org/officeDocument/2006/relationships/slideLayout" Target="../slideLayouts/slideLayout121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20.xml"/><Relationship Id="rId11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19.xml"/><Relationship Id="rId10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18.xml"/><Relationship Id="rId9" Type="http://schemas.openxmlformats.org/officeDocument/2006/relationships/slideLayout" Target="../slideLayouts/slideLayout123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theme" Target="../theme/theme12.xml"/><Relationship Id="rId2" Type="http://schemas.openxmlformats.org/officeDocument/2006/relationships/slideLayout" Target="../slideLayouts/slideLayout127.xml"/><Relationship Id="rId1" Type="http://schemas.openxmlformats.org/officeDocument/2006/relationships/slideLayout" Target="../slideLayouts/slideLayout126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5.xml"/><Relationship Id="rId3" Type="http://schemas.openxmlformats.org/officeDocument/2006/relationships/slideLayout" Target="../slideLayouts/slideLayout130.xml"/><Relationship Id="rId7" Type="http://schemas.openxmlformats.org/officeDocument/2006/relationships/slideLayout" Target="../slideLayouts/slideLayout134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29.xml"/><Relationship Id="rId1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33.xml"/><Relationship Id="rId11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2.xml"/><Relationship Id="rId10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131.xml"/><Relationship Id="rId9" Type="http://schemas.openxmlformats.org/officeDocument/2006/relationships/slideLayout" Target="../slideLayouts/slideLayout13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9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>
            <a:extLst>
              <a:ext uri="{FF2B5EF4-FFF2-40B4-BE49-F238E27FC236}">
                <a16:creationId xmlns:a16="http://schemas.microsoft.com/office/drawing/2014/main" id="{92C6B81F-42E3-BA45-9AF8-76399543A6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339" name="Rectangle 1027">
            <a:extLst>
              <a:ext uri="{FF2B5EF4-FFF2-40B4-BE49-F238E27FC236}">
                <a16:creationId xmlns:a16="http://schemas.microsoft.com/office/drawing/2014/main" id="{493C66BC-7CB9-274E-A6C9-B92762DA9C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A501E58F-3A9C-DD48-B289-923861D1A91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71BD1387-A05D-394B-B8F4-FF02837F724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8D774979-90F4-4840-9857-53A7B1F74F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4342" name="Line 1032">
            <a:extLst>
              <a:ext uri="{FF2B5EF4-FFF2-40B4-BE49-F238E27FC236}">
                <a16:creationId xmlns:a16="http://schemas.microsoft.com/office/drawing/2014/main" id="{6F68501F-FFFE-D945-94C6-E836699281F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3" name="Line 1033">
            <a:extLst>
              <a:ext uri="{FF2B5EF4-FFF2-40B4-BE49-F238E27FC236}">
                <a16:creationId xmlns:a16="http://schemas.microsoft.com/office/drawing/2014/main" id="{22DE2E1B-F139-C24D-B148-F753FB6E468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4344" name="Picture 7" descr="safari.png">
            <a:extLst>
              <a:ext uri="{FF2B5EF4-FFF2-40B4-BE49-F238E27FC236}">
                <a16:creationId xmlns:a16="http://schemas.microsoft.com/office/drawing/2014/main" id="{BC64FB04-0B55-5F44-8D26-EFDD28FAA228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02" r:id="rId1"/>
    <p:sldLayoutId id="2147485224" r:id="rId2"/>
    <p:sldLayoutId id="2147485225" r:id="rId3"/>
    <p:sldLayoutId id="2147485226" r:id="rId4"/>
    <p:sldLayoutId id="2147485227" r:id="rId5"/>
    <p:sldLayoutId id="2147485228" r:id="rId6"/>
    <p:sldLayoutId id="2147485229" r:id="rId7"/>
    <p:sldLayoutId id="2147485230" r:id="rId8"/>
    <p:sldLayoutId id="2147485231" r:id="rId9"/>
    <p:sldLayoutId id="2147485232" r:id="rId10"/>
    <p:sldLayoutId id="2147485233" r:id="rId11"/>
    <p:sldLayoutId id="2147485234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5C1105-7C02-0A4A-BBB4-558A73CD3ACF}" type="slidenum">
              <a:rPr lang="en-US">
                <a:solidFill>
                  <a:srgbClr val="000000"/>
                </a:solidFill>
                <a:ea typeface="ＭＳ Ｐゴシック" charset="0"/>
                <a:cs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30" name="Line 1032"/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31" name="Line 1033"/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032" name="Picture 7" descr="safari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4398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94" r:id="rId1"/>
    <p:sldLayoutId id="2147485595" r:id="rId2"/>
    <p:sldLayoutId id="2147485596" r:id="rId3"/>
    <p:sldLayoutId id="2147485597" r:id="rId4"/>
    <p:sldLayoutId id="2147485598" r:id="rId5"/>
    <p:sldLayoutId id="2147485599" r:id="rId6"/>
    <p:sldLayoutId id="2147485600" r:id="rId7"/>
    <p:sldLayoutId id="2147485601" r:id="rId8"/>
    <p:sldLayoutId id="2147485602" r:id="rId9"/>
    <p:sldLayoutId id="2147485603" r:id="rId10"/>
    <p:sldLayoutId id="2147485604" r:id="rId11"/>
    <p:sldLayoutId id="2147485605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458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20" r:id="rId1"/>
    <p:sldLayoutId id="2147485621" r:id="rId2"/>
    <p:sldLayoutId id="2147485622" r:id="rId3"/>
    <p:sldLayoutId id="2147485623" r:id="rId4"/>
    <p:sldLayoutId id="2147485624" r:id="rId5"/>
    <p:sldLayoutId id="2147485625" r:id="rId6"/>
    <p:sldLayoutId id="2147485626" r:id="rId7"/>
    <p:sldLayoutId id="2147485627" r:id="rId8"/>
    <p:sldLayoutId id="2147485628" r:id="rId9"/>
    <p:sldLayoutId id="2147485629" r:id="rId10"/>
    <p:sldLayoutId id="2147485630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3883CA-0B62-DB46-9CBE-B5DC6D4673F1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59D53D-D438-2342-97DF-4908BDD5F9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423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32" r:id="rId1"/>
    <p:sldLayoutId id="2147485633" r:id="rId2"/>
  </p:sldLayoutIdLst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0"/>
            <a:ext cx="8610600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776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35" r:id="rId1"/>
    <p:sldLayoutId id="2147485636" r:id="rId2"/>
    <p:sldLayoutId id="2147485637" r:id="rId3"/>
    <p:sldLayoutId id="2147485638" r:id="rId4"/>
    <p:sldLayoutId id="2147485639" r:id="rId5"/>
    <p:sldLayoutId id="2147485640" r:id="rId6"/>
    <p:sldLayoutId id="2147485641" r:id="rId7"/>
    <p:sldLayoutId id="2147485642" r:id="rId8"/>
    <p:sldLayoutId id="2147485643" r:id="rId9"/>
    <p:sldLayoutId id="2147485644" r:id="rId10"/>
    <p:sldLayoutId id="2147485645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026">
            <a:extLst>
              <a:ext uri="{FF2B5EF4-FFF2-40B4-BE49-F238E27FC236}">
                <a16:creationId xmlns:a16="http://schemas.microsoft.com/office/drawing/2014/main" id="{0A0E6827-15C8-D447-A4FE-6DDF088FB8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7651" name="Rectangle 1027">
            <a:extLst>
              <a:ext uri="{FF2B5EF4-FFF2-40B4-BE49-F238E27FC236}">
                <a16:creationId xmlns:a16="http://schemas.microsoft.com/office/drawing/2014/main" id="{F4E6558B-D79E-0043-98F6-220664313A0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DE46EEF-442F-5D41-8A5E-30A426FA3E1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D8ED9886-DC67-CA49-8DA9-4C7214252D8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40979D66-0FA0-8E40-92EB-4AE393C5BE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7654" name="Line 1032">
            <a:extLst>
              <a:ext uri="{FF2B5EF4-FFF2-40B4-BE49-F238E27FC236}">
                <a16:creationId xmlns:a16="http://schemas.microsoft.com/office/drawing/2014/main" id="{73CEE983-44B3-8348-BF71-4537AAB420E3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55" name="Line 1033">
            <a:extLst>
              <a:ext uri="{FF2B5EF4-FFF2-40B4-BE49-F238E27FC236}">
                <a16:creationId xmlns:a16="http://schemas.microsoft.com/office/drawing/2014/main" id="{A12130F7-CF5E-0143-A9C0-6A7DC811CC02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7656" name="Picture 7" descr="safari.png">
            <a:extLst>
              <a:ext uri="{FF2B5EF4-FFF2-40B4-BE49-F238E27FC236}">
                <a16:creationId xmlns:a16="http://schemas.microsoft.com/office/drawing/2014/main" id="{7D612E43-C5EE-5048-9650-6137A6E4146C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4" r:id="rId2"/>
    <p:sldLayoutId id="2147485305" r:id="rId3"/>
    <p:sldLayoutId id="2147485306" r:id="rId4"/>
    <p:sldLayoutId id="2147485307" r:id="rId5"/>
    <p:sldLayoutId id="2147485308" r:id="rId6"/>
    <p:sldLayoutId id="2147485309" r:id="rId7"/>
    <p:sldLayoutId id="2147485310" r:id="rId8"/>
    <p:sldLayoutId id="2147485311" r:id="rId9"/>
    <p:sldLayoutId id="2147485312" r:id="rId10"/>
    <p:sldLayoutId id="2147485313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36FF5B-B817-3248-B1BE-89B242E8F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9939" name="Text Placeholder 2">
            <a:extLst>
              <a:ext uri="{FF2B5EF4-FFF2-40B4-BE49-F238E27FC236}">
                <a16:creationId xmlns:a16="http://schemas.microsoft.com/office/drawing/2014/main" id="{530DFD7F-D03B-304F-B9A4-66B484C0572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123825" y="1250950"/>
            <a:ext cx="8897938" cy="522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038DA1-3AC9-7848-8F3D-625425CFCA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3825" y="6543675"/>
            <a:ext cx="1820863" cy="2286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900">
                <a:solidFill>
                  <a:srgbClr val="000000"/>
                </a:solidFill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035F1374-CFE1-074A-AFD7-2680A2544200}" type="datetime1">
              <a:rPr lang="en-US" altLang="en-US"/>
              <a:pPr>
                <a:defRPr/>
              </a:pPr>
              <a:t>11/11/22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6E0C30-0DC0-8140-9A88-68520FBA32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49525" y="6543675"/>
            <a:ext cx="37719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50" cap="all" baseline="0">
                <a:solidFill>
                  <a:prstClr val="black">
                    <a:alpha val="75000"/>
                  </a:prstClr>
                </a:solidFill>
                <a:latin typeface="Calibri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89A7BE4-AC87-1643-A287-B8425B91E4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24675" y="6456363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94547778-4309-4A4E-AFF8-827346471F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14" r:id="rId1"/>
    <p:sldLayoutId id="2147485315" r:id="rId2"/>
    <p:sldLayoutId id="2147485316" r:id="rId3"/>
    <p:sldLayoutId id="2147485317" r:id="rId4"/>
    <p:sldLayoutId id="2147485318" r:id="rId5"/>
    <p:sldLayoutId id="2147485319" r:id="rId6"/>
    <p:sldLayoutId id="2147485320" r:id="rId7"/>
    <p:sldLayoutId id="2147485321" r:id="rId8"/>
    <p:sldLayoutId id="2147485322" r:id="rId9"/>
    <p:sldLayoutId id="2147485323" r:id="rId10"/>
    <p:sldLayoutId id="2147485324" r:id="rId11"/>
    <p:sldLayoutId id="2147485325" r:id="rId12"/>
  </p:sldLayoutIdLst>
  <p:hf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kern="1200" spc="-120">
          <a:solidFill>
            <a:schemeClr val="bg1"/>
          </a:solidFill>
          <a:latin typeface="+mj-lt"/>
          <a:ea typeface="ＭＳ Ｐゴシック" charset="-128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9pPr>
    </p:titleStyle>
    <p:bodyStyle>
      <a:lvl1pPr marL="182563" indent="-182563" algn="l" rtl="0" eaLnBrk="0" fontAlgn="base" hangingPunct="0">
        <a:lnSpc>
          <a:spcPct val="85000"/>
        </a:lnSpc>
        <a:spcBef>
          <a:spcPts val="1300"/>
        </a:spcBef>
        <a:spcAft>
          <a:spcPct val="0"/>
        </a:spcAft>
        <a:buFont typeface="Arial" panose="020B0604020202020204" pitchFamily="34" charset="0"/>
        <a:buChar char="•"/>
        <a:defRPr sz="2800" i="1" kern="12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365125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Calibri" panose="020F0502020204030204" pitchFamily="34" charset="0"/>
        <a:buChar char="‐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547688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2000" i="1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730250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914400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026">
            <a:extLst>
              <a:ext uri="{FF2B5EF4-FFF2-40B4-BE49-F238E27FC236}">
                <a16:creationId xmlns:a16="http://schemas.microsoft.com/office/drawing/2014/main" id="{50B0808F-49E2-AB42-ACBA-4E35ED922A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3251" name="Rectangle 1027">
            <a:extLst>
              <a:ext uri="{FF2B5EF4-FFF2-40B4-BE49-F238E27FC236}">
                <a16:creationId xmlns:a16="http://schemas.microsoft.com/office/drawing/2014/main" id="{562AC510-B8DF-A441-B35B-899DA7A9617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CC8208DC-5F6B-E449-AF5F-DA8F53B610F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32CFAF1D-3E13-B549-BCE4-645402069D9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CF8A26E8-21FA-874A-BBD9-7AB3F548D1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3254" name="Line 1032">
            <a:extLst>
              <a:ext uri="{FF2B5EF4-FFF2-40B4-BE49-F238E27FC236}">
                <a16:creationId xmlns:a16="http://schemas.microsoft.com/office/drawing/2014/main" id="{79714397-DDB8-1D40-B2A0-37E6CD834448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5" name="Line 1033">
            <a:extLst>
              <a:ext uri="{FF2B5EF4-FFF2-40B4-BE49-F238E27FC236}">
                <a16:creationId xmlns:a16="http://schemas.microsoft.com/office/drawing/2014/main" id="{17505EFF-7EB4-CD41-8710-71671FCD9C5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53256" name="Picture 7" descr="safari.png">
            <a:extLst>
              <a:ext uri="{FF2B5EF4-FFF2-40B4-BE49-F238E27FC236}">
                <a16:creationId xmlns:a16="http://schemas.microsoft.com/office/drawing/2014/main" id="{4B855D20-735A-E147-9633-5EF53191A250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26" r:id="rId1"/>
    <p:sldLayoutId id="2147485327" r:id="rId2"/>
    <p:sldLayoutId id="2147485328" r:id="rId3"/>
    <p:sldLayoutId id="2147485329" r:id="rId4"/>
    <p:sldLayoutId id="2147485330" r:id="rId5"/>
    <p:sldLayoutId id="2147485331" r:id="rId6"/>
    <p:sldLayoutId id="2147485332" r:id="rId7"/>
    <p:sldLayoutId id="2147485333" r:id="rId8"/>
    <p:sldLayoutId id="2147485334" r:id="rId9"/>
    <p:sldLayoutId id="2147485335" r:id="rId10"/>
    <p:sldLayoutId id="2147485336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1026">
            <a:extLst>
              <a:ext uri="{FF2B5EF4-FFF2-40B4-BE49-F238E27FC236}">
                <a16:creationId xmlns:a16="http://schemas.microsoft.com/office/drawing/2014/main" id="{AAAA2B8E-1380-824A-B8DB-CB75F194009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8851" name="Rectangle 1027">
            <a:extLst>
              <a:ext uri="{FF2B5EF4-FFF2-40B4-BE49-F238E27FC236}">
                <a16:creationId xmlns:a16="http://schemas.microsoft.com/office/drawing/2014/main" id="{E388CACB-9070-D241-AEB3-F5601B9684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F3334574-36A6-D841-9BF1-505C85F84C3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B81B7CC0-EA57-B64A-A380-FEE9D4D6634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42786A5A-CF13-CB4F-9A96-305D1DC0C7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8854" name="Line 1032">
            <a:extLst>
              <a:ext uri="{FF2B5EF4-FFF2-40B4-BE49-F238E27FC236}">
                <a16:creationId xmlns:a16="http://schemas.microsoft.com/office/drawing/2014/main" id="{B3D8C9C5-A709-DE4A-A600-A884A00AD5E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8855" name="Line 1033">
            <a:extLst>
              <a:ext uri="{FF2B5EF4-FFF2-40B4-BE49-F238E27FC236}">
                <a16:creationId xmlns:a16="http://schemas.microsoft.com/office/drawing/2014/main" id="{4CF90C62-F606-754B-AB94-6F167773B0B1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38" r:id="rId1"/>
    <p:sldLayoutId id="2147485339" r:id="rId2"/>
    <p:sldLayoutId id="2147485340" r:id="rId3"/>
    <p:sldLayoutId id="2147485341" r:id="rId4"/>
    <p:sldLayoutId id="2147485342" r:id="rId5"/>
    <p:sldLayoutId id="2147485343" r:id="rId6"/>
    <p:sldLayoutId id="2147485344" r:id="rId7"/>
    <p:sldLayoutId id="2147485345" r:id="rId8"/>
    <p:sldLayoutId id="2147485346" r:id="rId9"/>
    <p:sldLayoutId id="2147485347" r:id="rId10"/>
    <p:sldLayoutId id="2147485348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666" name="Rectangle 1026">
            <a:extLst>
              <a:ext uri="{FF2B5EF4-FFF2-40B4-BE49-F238E27FC236}">
                <a16:creationId xmlns:a16="http://schemas.microsoft.com/office/drawing/2014/main" id="{767842EF-2E87-9649-8E4C-4EF07515E6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625667" name="Rectangle 1027">
            <a:extLst>
              <a:ext uri="{FF2B5EF4-FFF2-40B4-BE49-F238E27FC236}">
                <a16:creationId xmlns:a16="http://schemas.microsoft.com/office/drawing/2014/main" id="{7F46E882-405C-294F-A176-5EB4B6E5E8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3955FDDD-00C5-1D4C-912E-1BDB0E3BD33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2C1267A1-BE40-C34F-A587-D92B7D4A5D5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</a:defRPr>
            </a:lvl1pPr>
          </a:lstStyle>
          <a:p>
            <a:pPr>
              <a:defRPr/>
            </a:pPr>
            <a:fld id="{B1C60925-3F6D-0244-A63C-8428EA4EFD0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25670" name="Line 1032">
            <a:extLst>
              <a:ext uri="{FF2B5EF4-FFF2-40B4-BE49-F238E27FC236}">
                <a16:creationId xmlns:a16="http://schemas.microsoft.com/office/drawing/2014/main" id="{BEFE2080-76AE-4B40-AEAD-392FD767B104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5671" name="Line 1033">
            <a:extLst>
              <a:ext uri="{FF2B5EF4-FFF2-40B4-BE49-F238E27FC236}">
                <a16:creationId xmlns:a16="http://schemas.microsoft.com/office/drawing/2014/main" id="{23A53299-EA82-2047-A09E-6BA50065689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28" r:id="rId1"/>
    <p:sldLayoutId id="2147485257" r:id="rId2"/>
    <p:sldLayoutId id="2147485258" r:id="rId3"/>
    <p:sldLayoutId id="2147485259" r:id="rId4"/>
    <p:sldLayoutId id="2147485260" r:id="rId5"/>
    <p:sldLayoutId id="2147485261" r:id="rId6"/>
    <p:sldLayoutId id="2147485262" r:id="rId7"/>
    <p:sldLayoutId id="2147485263" r:id="rId8"/>
    <p:sldLayoutId id="2147485264" r:id="rId9"/>
    <p:sldLayoutId id="2147485265" r:id="rId10"/>
    <p:sldLayoutId id="2147485266" r:id="rId11"/>
    <p:sldLayoutId id="2147485267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33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132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95" r:id="rId1"/>
    <p:sldLayoutId id="2147485496" r:id="rId2"/>
    <p:sldLayoutId id="2147485497" r:id="rId3"/>
    <p:sldLayoutId id="2147485498" r:id="rId4"/>
    <p:sldLayoutId id="2147485499" r:id="rId5"/>
    <p:sldLayoutId id="2147485500" r:id="rId6"/>
    <p:sldLayoutId id="2147485501" r:id="rId7"/>
    <p:sldLayoutId id="2147485502" r:id="rId8"/>
    <p:sldLayoutId id="2147485503" r:id="rId9"/>
    <p:sldLayoutId id="2147485504" r:id="rId10"/>
    <p:sldLayoutId id="2147485505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069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07" r:id="rId1"/>
    <p:sldLayoutId id="2147485508" r:id="rId2"/>
    <p:sldLayoutId id="2147485509" r:id="rId3"/>
    <p:sldLayoutId id="2147485510" r:id="rId4"/>
    <p:sldLayoutId id="2147485511" r:id="rId5"/>
    <p:sldLayoutId id="2147485512" r:id="rId6"/>
    <p:sldLayoutId id="2147485513" r:id="rId7"/>
    <p:sldLayoutId id="2147485514" r:id="rId8"/>
    <p:sldLayoutId id="2147485515" r:id="rId9"/>
    <p:sldLayoutId id="2147485516" r:id="rId10"/>
    <p:sldLayoutId id="214748551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914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32" r:id="rId1"/>
    <p:sldLayoutId id="2147485533" r:id="rId2"/>
    <p:sldLayoutId id="2147485534" r:id="rId3"/>
    <p:sldLayoutId id="2147485535" r:id="rId4"/>
    <p:sldLayoutId id="2147485536" r:id="rId5"/>
    <p:sldLayoutId id="2147485537" r:id="rId6"/>
    <p:sldLayoutId id="2147485538" r:id="rId7"/>
    <p:sldLayoutId id="2147485539" r:id="rId8"/>
    <p:sldLayoutId id="2147485540" r:id="rId9"/>
    <p:sldLayoutId id="2147485541" r:id="rId10"/>
    <p:sldLayoutId id="2147485542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blog/nvidia-ampere-architecture-in-depth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17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hyperlink" Target="https://developer.nvidia.com/blog/nvidia-ampere-architecture-in-depth/" TargetMode="External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9.xml"/><Relationship Id="rId4" Type="http://schemas.openxmlformats.org/officeDocument/2006/relationships/hyperlink" Target="https://developer.nvidia.com/blog/nvidia-ampere-architecture-in-depth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blog/nvidia-ampere-architecture-in-depth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23.emf"/><Relationship Id="rId5" Type="http://schemas.openxmlformats.org/officeDocument/2006/relationships/image" Target="../media/image22.emf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blog/nvidia-ampere-architecture-in-depth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24.emf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blog/nvidia-ampere-architecture-in-depth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21.png"/><Relationship Id="rId5" Type="http://schemas.openxmlformats.org/officeDocument/2006/relationships/image" Target="../media/image26.emf"/><Relationship Id="rId4" Type="http://schemas.openxmlformats.org/officeDocument/2006/relationships/image" Target="../media/image25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blog/nvidia-ampere-architecture-in-depth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21.png"/><Relationship Id="rId5" Type="http://schemas.openxmlformats.org/officeDocument/2006/relationships/image" Target="../media/image28.emf"/><Relationship Id="rId4" Type="http://schemas.openxmlformats.org/officeDocument/2006/relationships/image" Target="../media/image27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blog/nvidia-ampere-architecture-in-depth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21.png"/><Relationship Id="rId5" Type="http://schemas.openxmlformats.org/officeDocument/2006/relationships/image" Target="../media/image30.emf"/><Relationship Id="rId4" Type="http://schemas.openxmlformats.org/officeDocument/2006/relationships/image" Target="../media/image29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blog/nvidia-ampere-architecture-in-depth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21.png"/><Relationship Id="rId5" Type="http://schemas.openxmlformats.org/officeDocument/2006/relationships/image" Target="../media/image32.emf"/><Relationship Id="rId4" Type="http://schemas.openxmlformats.org/officeDocument/2006/relationships/image" Target="../media/image3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nandtech.com/show/14750/hot-chips-31-analysis-inmemory-processing-by-upmem" TargetMode="External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5.tiff"/><Relationship Id="rId4" Type="http://schemas.openxmlformats.org/officeDocument/2006/relationships/hyperlink" Target="https://www.upmem.com/video-upmem-presenting-its-true-processing-in-memory-solution-hot-chips-2019/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21.png"/><Relationship Id="rId5" Type="http://schemas.openxmlformats.org/officeDocument/2006/relationships/image" Target="../media/image34.emf"/><Relationship Id="rId4" Type="http://schemas.openxmlformats.org/officeDocument/2006/relationships/hyperlink" Target="https://developer.nvidia.com/blog/nvidia-ampere-architecture-in-depth/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blog/nvidia-ampere-architecture-in-depth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21.png"/><Relationship Id="rId5" Type="http://schemas.openxmlformats.org/officeDocument/2006/relationships/image" Target="../media/image36.emf"/><Relationship Id="rId4" Type="http://schemas.openxmlformats.org/officeDocument/2006/relationships/image" Target="../media/image35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blog/nvidia-ampere-architecture-in-depth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37.emf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blog/nvidia-ampere-architecture-in-depth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21.png"/><Relationship Id="rId5" Type="http://schemas.openxmlformats.org/officeDocument/2006/relationships/image" Target="../media/image39.emf"/><Relationship Id="rId4" Type="http://schemas.openxmlformats.org/officeDocument/2006/relationships/image" Target="../media/image38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blog/nvidia-ampere-architecture-in-depth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41.emf"/><Relationship Id="rId4" Type="http://schemas.openxmlformats.org/officeDocument/2006/relationships/image" Target="../media/image40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blog/nvidia-ampere-architecture-in-depth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42.emf"/><Relationship Id="rId4" Type="http://schemas.openxmlformats.org/officeDocument/2006/relationships/image" Target="../media/image40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blog/nvidia-ampere-architecture-in-depth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44.emf"/><Relationship Id="rId5" Type="http://schemas.openxmlformats.org/officeDocument/2006/relationships/image" Target="../media/image43.emf"/><Relationship Id="rId4" Type="http://schemas.openxmlformats.org/officeDocument/2006/relationships/image" Target="../media/image40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hyperlink" Target="https://youtu.be/fP4kZ2Zx_84" TargetMode="External"/><Relationship Id="rId1" Type="http://schemas.openxmlformats.org/officeDocument/2006/relationships/slideLayout" Target="../slideLayouts/slideLayout5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s://youtu.be/hEqk6UMQT0U" TargetMode="External"/><Relationship Id="rId1" Type="http://schemas.openxmlformats.org/officeDocument/2006/relationships/slideLayout" Target="../slideLayouts/slideLayout5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7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PN0h5XPhJIM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50.emf"/><Relationship Id="rId5" Type="http://schemas.openxmlformats.org/officeDocument/2006/relationships/image" Target="../media/image49.emf"/><Relationship Id="rId4" Type="http://schemas.openxmlformats.org/officeDocument/2006/relationships/hyperlink" Target="https://developer.nvidia.com/blog/nvidia-ampere-architecture-in-depth/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blog/nvidia-ampere-architecture-in-depth/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51.emf"/><Relationship Id="rId5" Type="http://schemas.openxmlformats.org/officeDocument/2006/relationships/image" Target="../media/image50.emf"/><Relationship Id="rId4" Type="http://schemas.openxmlformats.org/officeDocument/2006/relationships/image" Target="../media/image49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blog/nvidia-ampere-architecture-in-depth/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52.emf"/><Relationship Id="rId4" Type="http://schemas.openxmlformats.org/officeDocument/2006/relationships/image" Target="../media/image2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7" Type="http://schemas.openxmlformats.org/officeDocument/2006/relationships/image" Target="../media/image55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54.emf"/><Relationship Id="rId5" Type="http://schemas.openxmlformats.org/officeDocument/2006/relationships/image" Target="../media/image21.png"/><Relationship Id="rId4" Type="http://schemas.openxmlformats.org/officeDocument/2006/relationships/hyperlink" Target="https://developer.nvidia.com/blog/nvidia-ampere-architecture-in-depth/" TargetMode="Externa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emf"/><Relationship Id="rId3" Type="http://schemas.openxmlformats.org/officeDocument/2006/relationships/hyperlink" Target="https://developer.nvidia.com/blog/nvidia-ampere-architecture-in-depth/" TargetMode="External"/><Relationship Id="rId7" Type="http://schemas.openxmlformats.org/officeDocument/2006/relationships/image" Target="../media/image58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57.emf"/><Relationship Id="rId5" Type="http://schemas.openxmlformats.org/officeDocument/2006/relationships/image" Target="../media/image56.emf"/><Relationship Id="rId4" Type="http://schemas.openxmlformats.org/officeDocument/2006/relationships/image" Target="../media/image2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blog/nvidia-ampere-architecture-in-depth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61.emf"/><Relationship Id="rId5" Type="http://schemas.openxmlformats.org/officeDocument/2006/relationships/image" Target="../media/image60.emf"/><Relationship Id="rId4" Type="http://schemas.openxmlformats.org/officeDocument/2006/relationships/image" Target="../media/image2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63.emf"/><Relationship Id="rId5" Type="http://schemas.openxmlformats.org/officeDocument/2006/relationships/hyperlink" Target="https://developer.nvidia.com/blog/nvidia-ampere-architecture-in-depth/" TargetMode="External"/><Relationship Id="rId4" Type="http://schemas.openxmlformats.org/officeDocument/2006/relationships/image" Target="../media/image62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blog/nvidia-ampere-architecture-in-depth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64.em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blog/nvidia-ampere-architecture-in-depth/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blog/nvidia-ampere-architecture-in-depth/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news.skhynix.com/sk-hynix-develops-pim-next-generation-ai-accelerator/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hyperlink" Target="https://doi.org/10.1109/ISSCC42614.2022.9731711" TargetMode="External"/><Relationship Id="rId1" Type="http://schemas.openxmlformats.org/officeDocument/2006/relationships/slideLayout" Target="../slideLayouts/slideLayout5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hyperlink" Target="https://developer.nvidia.com/blog/nvidia-ampere-architecture-in-depth/" TargetMode="External"/><Relationship Id="rId1" Type="http://schemas.openxmlformats.org/officeDocument/2006/relationships/slideLayout" Target="../slideLayouts/slideLayout59.xml"/><Relationship Id="rId4" Type="http://schemas.openxmlformats.org/officeDocument/2006/relationships/hyperlink" Target="https://people.inf.ethz.ch/omutlu/pub/onur-ThoughtWorks-e4r-Keynote-MemoryCentricComputing-February-19-2022.ppt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22" name="Rectangle 5">
            <a:extLst>
              <a:ext uri="{FF2B5EF4-FFF2-40B4-BE49-F238E27FC236}">
                <a16:creationId xmlns:a16="http://schemas.microsoft.com/office/drawing/2014/main" id="{38DFFC52-436B-2049-BC66-9FF2A94A493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4038600"/>
            <a:ext cx="7848600" cy="228600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Dr. Juan Gómez Luna</a:t>
            </a:r>
          </a:p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Fall 2022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15 November 2022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45B1E4-4A3E-4B44-B90F-77CA8B5BE6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000" y="1066800"/>
            <a:ext cx="8458200" cy="228600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P&amp;S Processing-in-Memory</a:t>
            </a:r>
            <a:br>
              <a:rPr lang="en-US" sz="1600" b="1" dirty="0">
                <a:solidFill>
                  <a:srgbClr val="C00000"/>
                </a:solidFill>
              </a:rPr>
            </a:br>
            <a:br>
              <a:rPr lang="en-US" sz="1600" b="1" dirty="0">
                <a:solidFill>
                  <a:srgbClr val="C00000"/>
                </a:solidFill>
              </a:rPr>
            </a:br>
            <a:r>
              <a:rPr lang="en-US" sz="3300" dirty="0"/>
              <a:t>Real-World Processing-in-Memory Architectures: </a:t>
            </a:r>
            <a:br>
              <a:rPr lang="en-US" sz="3300" dirty="0"/>
            </a:br>
            <a:r>
              <a:rPr lang="en-US" sz="4000" dirty="0"/>
              <a:t>SK Hynix Accelerator-in-Memory</a:t>
            </a:r>
            <a:endParaRPr lang="en-US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58F16-3938-264D-8F6A-2EBC6EF72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91600" cy="1066800"/>
          </a:xfrm>
        </p:spPr>
        <p:txBody>
          <a:bodyPr/>
          <a:lstStyle/>
          <a:p>
            <a:r>
              <a:rPr lang="en-US" sz="3800" dirty="0" err="1"/>
              <a:t>AiM</a:t>
            </a:r>
            <a:r>
              <a:rPr lang="en-US" sz="3800" dirty="0"/>
              <a:t>: Chip Implementation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29AC1-76BA-0047-A84D-823522F2F5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4 Gb </a:t>
            </a:r>
            <a:r>
              <a:rPr lang="en-US" dirty="0" err="1"/>
              <a:t>AiM</a:t>
            </a:r>
            <a:r>
              <a:rPr lang="en-US" dirty="0"/>
              <a:t> die with 16 processing units (PUs)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891D3F-D152-9344-9026-3DCF898A87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7" name="TextBox 6">
            <a:hlinkClick r:id="rId3"/>
            <a:extLst>
              <a:ext uri="{FF2B5EF4-FFF2-40B4-BE49-F238E27FC236}">
                <a16:creationId xmlns:a16="http://schemas.microsoft.com/office/drawing/2014/main" id="{6D4E88C4-7835-3048-82B9-3EBD91CC3862}"/>
              </a:ext>
            </a:extLst>
          </p:cNvPr>
          <p:cNvSpPr txBox="1"/>
          <p:nvPr/>
        </p:nvSpPr>
        <p:spPr>
          <a:xfrm>
            <a:off x="523762" y="6477000"/>
            <a:ext cx="8096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/>
              <a:t>Lee et al., A 1ynm 1.25V 8Gb, 16Gb/s/pin GDDR6-based Accelerator-in-Memory supporting 1TFLOPS MAC Operation and Various Activation Functions for Deep-Learning Applications,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6E4A93-E3CA-FC41-A48F-2210E2BAB8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133600"/>
            <a:ext cx="9144000" cy="3485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176040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58F16-3938-264D-8F6A-2EBC6EF72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991600" cy="870527"/>
          </a:xfrm>
        </p:spPr>
        <p:txBody>
          <a:bodyPr anchor="ctr"/>
          <a:lstStyle/>
          <a:p>
            <a:r>
              <a:rPr lang="en-US" sz="3800" dirty="0" err="1"/>
              <a:t>AiM</a:t>
            </a:r>
            <a:r>
              <a:rPr lang="en-US" sz="3800" dirty="0"/>
              <a:t>: System Organization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29AC1-76BA-0047-A84D-823522F2F5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193723"/>
          </a:xfrm>
        </p:spPr>
        <p:txBody>
          <a:bodyPr/>
          <a:lstStyle/>
          <a:p>
            <a:r>
              <a:rPr lang="en-US" dirty="0"/>
              <a:t>GDDR6-based </a:t>
            </a:r>
            <a:r>
              <a:rPr lang="en-US" dirty="0" err="1"/>
              <a:t>AiM</a:t>
            </a:r>
            <a:r>
              <a:rPr lang="en-US" dirty="0"/>
              <a:t> architecture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891D3F-D152-9344-9026-3DCF898A87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8" name="TextBox 7">
            <a:hlinkClick r:id="rId2"/>
            <a:extLst>
              <a:ext uri="{FF2B5EF4-FFF2-40B4-BE49-F238E27FC236}">
                <a16:creationId xmlns:a16="http://schemas.microsoft.com/office/drawing/2014/main" id="{AC769BE0-033B-B441-B52F-6177EDCFDA62}"/>
              </a:ext>
            </a:extLst>
          </p:cNvPr>
          <p:cNvSpPr txBox="1"/>
          <p:nvPr/>
        </p:nvSpPr>
        <p:spPr>
          <a:xfrm>
            <a:off x="523762" y="6477000"/>
            <a:ext cx="8096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/>
              <a:t>Lee et al., A 1ynm 1.25V 8Gb, 16Gb/s/pin GDDR6-based Accelerator-in-Memory supporting 1TFLOPS MAC Operation and Various Activation Functions for Deep-Learning Applications,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4F3BB8F-3F49-D548-A49E-682CBCA6C8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1498600"/>
            <a:ext cx="4699000" cy="4826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462163E-DC27-E748-A11E-9A9599C3CE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1600" y="1502660"/>
            <a:ext cx="3678238" cy="306934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9E39E97-4753-B74D-BC8D-0E53BDD9D0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83238" y="4767911"/>
            <a:ext cx="3255962" cy="1404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9671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Title 4">
            <a:extLst>
              <a:ext uri="{FF2B5EF4-FFF2-40B4-BE49-F238E27FC236}">
                <a16:creationId xmlns:a16="http://schemas.microsoft.com/office/drawing/2014/main" id="{3EED7687-CDCE-2140-B64B-C2DDCBE5E7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1143000"/>
            <a:ext cx="8229600" cy="2209800"/>
          </a:xfrm>
        </p:spPr>
        <p:txBody>
          <a:bodyPr anchor="ctr"/>
          <a:lstStyle/>
          <a:p>
            <a:pPr algn="ctr"/>
            <a:r>
              <a:rPr lang="en-US" altLang="en-US" dirty="0" err="1">
                <a:ea typeface="ＭＳ Ｐゴシック" panose="020B0600070205080204" pitchFamily="34" charset="-128"/>
              </a:rPr>
              <a:t>AiM</a:t>
            </a:r>
            <a:r>
              <a:rPr lang="en-US" altLang="en-US" dirty="0">
                <a:ea typeface="ＭＳ Ｐゴシック" panose="020B0600070205080204" pitchFamily="34" charset="-128"/>
              </a:rPr>
              <a:t> Commands</a:t>
            </a:r>
          </a:p>
        </p:txBody>
      </p:sp>
      <p:sp>
        <p:nvSpPr>
          <p:cNvPr id="112642" name="Subtitle 5">
            <a:extLst>
              <a:ext uri="{FF2B5EF4-FFF2-40B4-BE49-F238E27FC236}">
                <a16:creationId xmlns:a16="http://schemas.microsoft.com/office/drawing/2014/main" id="{1296148F-B065-5A41-A4F5-F26A00ED7EA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12643" name="Slide Number Placeholder 3">
            <a:extLst>
              <a:ext uri="{FF2B5EF4-FFF2-40B4-BE49-F238E27FC236}">
                <a16:creationId xmlns:a16="http://schemas.microsoft.com/office/drawing/2014/main" id="{33082F32-260D-924C-860F-34D4C6C2D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D9883D2-CAC3-C045-879F-948BD6C49DD9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1702002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D5C6AE-F169-1E42-BF25-337084ECB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91600" cy="1066800"/>
          </a:xfrm>
        </p:spPr>
        <p:txBody>
          <a:bodyPr/>
          <a:lstStyle/>
          <a:p>
            <a:r>
              <a:rPr lang="en-US" sz="3800" dirty="0" err="1"/>
              <a:t>AiM</a:t>
            </a:r>
            <a:r>
              <a:rPr lang="en-US" sz="3800" dirty="0"/>
              <a:t>: Command Set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C3A36B-EFFE-914B-9A09-F852530E53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1"/>
            <a:ext cx="8610600" cy="5276850"/>
          </a:xfrm>
        </p:spPr>
        <p:txBody>
          <a:bodyPr/>
          <a:lstStyle/>
          <a:p>
            <a:r>
              <a:rPr lang="en-US" dirty="0"/>
              <a:t>New commands for computation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F7BE19-F772-FD44-BB35-F14D60FD91B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4F53788-5A3C-9842-A129-CD8C5E4D08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5560" y="1371600"/>
            <a:ext cx="6132880" cy="5040000"/>
          </a:xfrm>
          <a:prstGeom prst="rect">
            <a:avLst/>
          </a:prstGeom>
        </p:spPr>
      </p:pic>
      <p:sp>
        <p:nvSpPr>
          <p:cNvPr id="9" name="TextBox 8">
            <a:hlinkClick r:id="rId4"/>
            <a:extLst>
              <a:ext uri="{FF2B5EF4-FFF2-40B4-BE49-F238E27FC236}">
                <a16:creationId xmlns:a16="http://schemas.microsoft.com/office/drawing/2014/main" id="{300F8531-5F6B-A146-86A1-FE1632F44DCA}"/>
              </a:ext>
            </a:extLst>
          </p:cNvPr>
          <p:cNvSpPr txBox="1"/>
          <p:nvPr/>
        </p:nvSpPr>
        <p:spPr>
          <a:xfrm>
            <a:off x="523762" y="6477000"/>
            <a:ext cx="8096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/>
              <a:t>Lee et al., A 1ynm 1.25V 8Gb, 16Gb/s/pin GDDR6-based Accelerator-in-Memory supporting 1TFLOPS MAC Operation and Various Activation Functions for Deep-Learning Applications,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27A406A-04BE-C648-B258-C4CF144E2341}"/>
              </a:ext>
            </a:extLst>
          </p:cNvPr>
          <p:cNvSpPr/>
          <p:nvPr/>
        </p:nvSpPr>
        <p:spPr bwMode="auto">
          <a:xfrm>
            <a:off x="1600199" y="1816286"/>
            <a:ext cx="1003663" cy="892079"/>
          </a:xfrm>
          <a:prstGeom prst="rect">
            <a:avLst/>
          </a:prstGeom>
          <a:solidFill>
            <a:srgbClr val="00B0F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D061E3F-0D0A-114F-99B9-80C378F5734E}"/>
              </a:ext>
            </a:extLst>
          </p:cNvPr>
          <p:cNvSpPr/>
          <p:nvPr/>
        </p:nvSpPr>
        <p:spPr bwMode="auto">
          <a:xfrm>
            <a:off x="1595845" y="2726332"/>
            <a:ext cx="1003663" cy="1201234"/>
          </a:xfrm>
          <a:prstGeom prst="rect">
            <a:avLst/>
          </a:prstGeom>
          <a:solidFill>
            <a:srgbClr val="00B05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1B3BFFC-6D1A-D643-B193-09BBE73CF936}"/>
              </a:ext>
            </a:extLst>
          </p:cNvPr>
          <p:cNvSpPr/>
          <p:nvPr/>
        </p:nvSpPr>
        <p:spPr bwMode="auto">
          <a:xfrm>
            <a:off x="1600200" y="3941177"/>
            <a:ext cx="1003663" cy="2346411"/>
          </a:xfrm>
          <a:prstGeom prst="rect">
            <a:avLst/>
          </a:prstGeom>
          <a:solidFill>
            <a:srgbClr val="7030A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6797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D5C6AE-F169-1E42-BF25-337084ECB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91600" cy="1066800"/>
          </a:xfrm>
        </p:spPr>
        <p:txBody>
          <a:bodyPr/>
          <a:lstStyle/>
          <a:p>
            <a:r>
              <a:rPr lang="en-US" sz="3800" dirty="0" err="1"/>
              <a:t>AiM</a:t>
            </a:r>
            <a:r>
              <a:rPr lang="en-US" sz="3800" dirty="0"/>
              <a:t>: Command Set: ACT4, ACT16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C3A36B-EFFE-914B-9A09-F852530E53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1"/>
            <a:ext cx="8610600" cy="5276850"/>
          </a:xfrm>
        </p:spPr>
        <p:txBody>
          <a:bodyPr/>
          <a:lstStyle/>
          <a:p>
            <a:r>
              <a:rPr lang="en-US" dirty="0"/>
              <a:t>Activate 4 or 16 banks at once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F7BE19-F772-FD44-BB35-F14D60FD91B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9" name="TextBox 8">
            <a:hlinkClick r:id="rId3"/>
            <a:extLst>
              <a:ext uri="{FF2B5EF4-FFF2-40B4-BE49-F238E27FC236}">
                <a16:creationId xmlns:a16="http://schemas.microsoft.com/office/drawing/2014/main" id="{300F8531-5F6B-A146-86A1-FE1632F44DCA}"/>
              </a:ext>
            </a:extLst>
          </p:cNvPr>
          <p:cNvSpPr txBox="1"/>
          <p:nvPr/>
        </p:nvSpPr>
        <p:spPr>
          <a:xfrm>
            <a:off x="523762" y="6477000"/>
            <a:ext cx="8096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/>
              <a:t>Lee et al., A 1ynm 1.25V 8Gb, 16Gb/s/pin GDDR6-based Accelerator-in-Memory supporting 1TFLOPS MAC Operation and Various Activation Functions for Deep-Learning Applications,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E5E0C17-E3DD-C34C-AB7D-D00FAF9096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6516" y="914400"/>
            <a:ext cx="1971284" cy="1620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08AC54A-05D9-C747-9943-9DDC40D979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600" y="2301000"/>
            <a:ext cx="7203600" cy="4176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C153499-5603-2D48-84B4-E017D16D49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7863" y="1739652"/>
            <a:ext cx="1663337" cy="39394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FC665A47-4944-3649-AF2A-9C9EC4AB0142}"/>
              </a:ext>
            </a:extLst>
          </p:cNvPr>
          <p:cNvSpPr/>
          <p:nvPr/>
        </p:nvSpPr>
        <p:spPr bwMode="auto">
          <a:xfrm>
            <a:off x="7128991" y="1060266"/>
            <a:ext cx="316384" cy="282759"/>
          </a:xfrm>
          <a:prstGeom prst="rect">
            <a:avLst/>
          </a:prstGeom>
          <a:solidFill>
            <a:srgbClr val="00B0F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89FD157-6ABF-9A48-AFA8-071DE3446B7E}"/>
              </a:ext>
            </a:extLst>
          </p:cNvPr>
          <p:cNvSpPr/>
          <p:nvPr/>
        </p:nvSpPr>
        <p:spPr bwMode="auto">
          <a:xfrm>
            <a:off x="7449666" y="1060267"/>
            <a:ext cx="1586384" cy="101784"/>
          </a:xfrm>
          <a:prstGeom prst="rect">
            <a:avLst/>
          </a:prstGeom>
          <a:solidFill>
            <a:srgbClr val="0070C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2529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D5C6AE-F169-1E42-BF25-337084ECB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91600" cy="1066800"/>
          </a:xfrm>
        </p:spPr>
        <p:txBody>
          <a:bodyPr/>
          <a:lstStyle/>
          <a:p>
            <a:r>
              <a:rPr lang="en-US" sz="3800" dirty="0" err="1"/>
              <a:t>AiM</a:t>
            </a:r>
            <a:r>
              <a:rPr lang="en-US" sz="3800" dirty="0"/>
              <a:t>: Four Active Window (</a:t>
            </a:r>
            <a:r>
              <a:rPr lang="en-US" sz="3800" dirty="0" err="1"/>
              <a:t>t</a:t>
            </a:r>
            <a:r>
              <a:rPr lang="en-US" sz="3800" baseline="-25000" dirty="0" err="1"/>
              <a:t>FAW</a:t>
            </a:r>
            <a:r>
              <a:rPr lang="en-US" sz="3800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C3A36B-EFFE-914B-9A09-F852530E53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1"/>
            <a:ext cx="6867916" cy="5276850"/>
          </a:xfrm>
        </p:spPr>
        <p:txBody>
          <a:bodyPr/>
          <a:lstStyle/>
          <a:p>
            <a:r>
              <a:rPr lang="en-US" dirty="0"/>
              <a:t>ACT16 operations are possible without </a:t>
            </a:r>
            <a:r>
              <a:rPr lang="en-US" dirty="0" err="1"/>
              <a:t>t</a:t>
            </a:r>
            <a:r>
              <a:rPr lang="en-US" baseline="-25000" dirty="0" err="1"/>
              <a:t>FAW</a:t>
            </a:r>
            <a:r>
              <a:rPr lang="en-US" dirty="0"/>
              <a:t> constraint</a:t>
            </a:r>
          </a:p>
          <a:p>
            <a:pPr lvl="1"/>
            <a:r>
              <a:rPr lang="en-US" dirty="0"/>
              <a:t>In normal DRAM only 4 ACT are possible every </a:t>
            </a:r>
            <a:r>
              <a:rPr lang="en-US" dirty="0" err="1"/>
              <a:t>t</a:t>
            </a:r>
            <a:r>
              <a:rPr lang="en-US" baseline="-25000" dirty="0" err="1"/>
              <a:t>FAW</a:t>
            </a:r>
            <a:endParaRPr lang="en-US" baseline="-25000" dirty="0"/>
          </a:p>
          <a:p>
            <a:pPr lvl="1"/>
            <a:r>
              <a:rPr lang="en-US" dirty="0"/>
              <a:t>Reservoir capacitor in each PU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F7BE19-F772-FD44-BB35-F14D60FD91B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9" name="TextBox 8">
            <a:hlinkClick r:id="rId3"/>
            <a:extLst>
              <a:ext uri="{FF2B5EF4-FFF2-40B4-BE49-F238E27FC236}">
                <a16:creationId xmlns:a16="http://schemas.microsoft.com/office/drawing/2014/main" id="{300F8531-5F6B-A146-86A1-FE1632F44DCA}"/>
              </a:ext>
            </a:extLst>
          </p:cNvPr>
          <p:cNvSpPr txBox="1"/>
          <p:nvPr/>
        </p:nvSpPr>
        <p:spPr>
          <a:xfrm>
            <a:off x="523762" y="6477000"/>
            <a:ext cx="8096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/>
              <a:t>Lee et al., A 1ynm 1.25V 8Gb, 16Gb/s/pin GDDR6-based Accelerator-in-Memory supporting 1TFLOPS MAC Operation and Various Activation Functions for Deep-Learning Applications,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E5E0C17-E3DD-C34C-AB7D-D00FAF9096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6516" y="914400"/>
            <a:ext cx="1971284" cy="1620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FC665A47-4944-3649-AF2A-9C9EC4AB0142}"/>
              </a:ext>
            </a:extLst>
          </p:cNvPr>
          <p:cNvSpPr/>
          <p:nvPr/>
        </p:nvSpPr>
        <p:spPr bwMode="auto">
          <a:xfrm>
            <a:off x="7128991" y="1060266"/>
            <a:ext cx="316384" cy="282759"/>
          </a:xfrm>
          <a:prstGeom prst="rect">
            <a:avLst/>
          </a:prstGeom>
          <a:solidFill>
            <a:srgbClr val="00B0F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89FD157-6ABF-9A48-AFA8-071DE3446B7E}"/>
              </a:ext>
            </a:extLst>
          </p:cNvPr>
          <p:cNvSpPr/>
          <p:nvPr/>
        </p:nvSpPr>
        <p:spPr bwMode="auto">
          <a:xfrm>
            <a:off x="7449666" y="1060267"/>
            <a:ext cx="1586384" cy="101784"/>
          </a:xfrm>
          <a:prstGeom prst="rect">
            <a:avLst/>
          </a:prstGeom>
          <a:solidFill>
            <a:srgbClr val="0070C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2D62B29-85E2-F94D-84BB-15DFF742D1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567404"/>
            <a:ext cx="9144000" cy="1842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7481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D5C6AE-F169-1E42-BF25-337084ECB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91600" cy="1066800"/>
          </a:xfrm>
        </p:spPr>
        <p:txBody>
          <a:bodyPr/>
          <a:lstStyle/>
          <a:p>
            <a:r>
              <a:rPr lang="en-US" sz="3800" dirty="0" err="1"/>
              <a:t>AiM</a:t>
            </a:r>
            <a:r>
              <a:rPr lang="en-US" sz="3800" dirty="0"/>
              <a:t>: MAC Operation with Global Buffer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C3A36B-EFFE-914B-9A09-F852530E53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1"/>
            <a:ext cx="8839200" cy="5276850"/>
          </a:xfrm>
        </p:spPr>
        <p:txBody>
          <a:bodyPr/>
          <a:lstStyle/>
          <a:p>
            <a:r>
              <a:rPr lang="en-US" dirty="0"/>
              <a:t>MAC operation: </a:t>
            </a:r>
            <a:r>
              <a:rPr lang="en-US" dirty="0">
                <a:solidFill>
                  <a:srgbClr val="FF0000"/>
                </a:solidFill>
              </a:rPr>
              <a:t>Weights from the banks</a:t>
            </a:r>
            <a:r>
              <a:rPr lang="en-US" dirty="0"/>
              <a:t>, </a:t>
            </a:r>
            <a:r>
              <a:rPr lang="en-US" dirty="0">
                <a:solidFill>
                  <a:srgbClr val="0432FF"/>
                </a:solidFill>
              </a:rPr>
              <a:t>vectors from the GB</a:t>
            </a:r>
          </a:p>
          <a:p>
            <a:r>
              <a:rPr lang="en-US" dirty="0"/>
              <a:t>Operates with 16, 4, or 1 PU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F7BE19-F772-FD44-BB35-F14D60FD91B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9" name="TextBox 8">
            <a:hlinkClick r:id="rId3"/>
            <a:extLst>
              <a:ext uri="{FF2B5EF4-FFF2-40B4-BE49-F238E27FC236}">
                <a16:creationId xmlns:a16="http://schemas.microsoft.com/office/drawing/2014/main" id="{300F8531-5F6B-A146-86A1-FE1632F44DCA}"/>
              </a:ext>
            </a:extLst>
          </p:cNvPr>
          <p:cNvSpPr txBox="1"/>
          <p:nvPr/>
        </p:nvSpPr>
        <p:spPr>
          <a:xfrm>
            <a:off x="523762" y="6477000"/>
            <a:ext cx="8096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/>
              <a:t>Lee et al., A 1ynm 1.25V 8Gb, 16Gb/s/pin GDDR6-based Accelerator-in-Memory supporting 1TFLOPS MAC Operation and Various Activation Functions for Deep-Learning Applications,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13287AF-8439-5848-85B0-2B95C898B3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100" y="1841500"/>
            <a:ext cx="4965700" cy="37211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C2E6060-C65C-A14C-8F9A-334B2A4CAB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70222" y="4038600"/>
            <a:ext cx="5454678" cy="236751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07C0CB0-EBA6-5D49-B098-814653E60047}"/>
              </a:ext>
            </a:extLst>
          </p:cNvPr>
          <p:cNvSpPr/>
          <p:nvPr/>
        </p:nvSpPr>
        <p:spPr bwMode="auto">
          <a:xfrm>
            <a:off x="523762" y="1905000"/>
            <a:ext cx="720000" cy="252000"/>
          </a:xfrm>
          <a:prstGeom prst="rect">
            <a:avLst/>
          </a:prstGeom>
          <a:solidFill>
            <a:srgbClr val="0070C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FAAB62C-7521-3A43-BBDE-0A1B77C48AD0}"/>
              </a:ext>
            </a:extLst>
          </p:cNvPr>
          <p:cNvSpPr/>
          <p:nvPr/>
        </p:nvSpPr>
        <p:spPr bwMode="auto">
          <a:xfrm>
            <a:off x="1752600" y="1912187"/>
            <a:ext cx="720000" cy="252000"/>
          </a:xfrm>
          <a:prstGeom prst="rect">
            <a:avLst/>
          </a:prstGeom>
          <a:solidFill>
            <a:srgbClr val="92D05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E2DA705-808D-3A44-AEBD-2A27A92B4E20}"/>
              </a:ext>
            </a:extLst>
          </p:cNvPr>
          <p:cNvSpPr/>
          <p:nvPr/>
        </p:nvSpPr>
        <p:spPr bwMode="auto">
          <a:xfrm>
            <a:off x="523762" y="4648200"/>
            <a:ext cx="720000" cy="252000"/>
          </a:xfrm>
          <a:prstGeom prst="rect">
            <a:avLst/>
          </a:prstGeom>
          <a:solidFill>
            <a:srgbClr val="FFC00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1B38620-80A1-DB43-9E1E-D887CFE5D1A2}"/>
              </a:ext>
            </a:extLst>
          </p:cNvPr>
          <p:cNvSpPr/>
          <p:nvPr/>
        </p:nvSpPr>
        <p:spPr bwMode="auto">
          <a:xfrm>
            <a:off x="1752600" y="4648200"/>
            <a:ext cx="720000" cy="252000"/>
          </a:xfrm>
          <a:prstGeom prst="rect">
            <a:avLst/>
          </a:prstGeom>
          <a:solidFill>
            <a:srgbClr val="7030A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C840574-A150-6A4B-A170-08767EA870D0}"/>
              </a:ext>
            </a:extLst>
          </p:cNvPr>
          <p:cNvSpPr/>
          <p:nvPr/>
        </p:nvSpPr>
        <p:spPr bwMode="auto">
          <a:xfrm>
            <a:off x="3270267" y="4572000"/>
            <a:ext cx="288000" cy="180000"/>
          </a:xfrm>
          <a:prstGeom prst="rect">
            <a:avLst/>
          </a:prstGeom>
          <a:solidFill>
            <a:srgbClr val="0070C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5B9427-94BC-1841-993E-A5F180C3BACC}"/>
              </a:ext>
            </a:extLst>
          </p:cNvPr>
          <p:cNvSpPr/>
          <p:nvPr/>
        </p:nvSpPr>
        <p:spPr bwMode="auto">
          <a:xfrm>
            <a:off x="3276600" y="4781550"/>
            <a:ext cx="288000" cy="180000"/>
          </a:xfrm>
          <a:prstGeom prst="rect">
            <a:avLst/>
          </a:prstGeom>
          <a:solidFill>
            <a:srgbClr val="FFC00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B5D2C10-7947-1C4B-ACA9-7E5C2840E836}"/>
              </a:ext>
            </a:extLst>
          </p:cNvPr>
          <p:cNvSpPr/>
          <p:nvPr/>
        </p:nvSpPr>
        <p:spPr bwMode="auto">
          <a:xfrm>
            <a:off x="3276600" y="4991100"/>
            <a:ext cx="288000" cy="180000"/>
          </a:xfrm>
          <a:prstGeom prst="rect">
            <a:avLst/>
          </a:prstGeom>
          <a:solidFill>
            <a:srgbClr val="7030A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E0A0F71-1749-1E46-B392-CC1954087653}"/>
              </a:ext>
            </a:extLst>
          </p:cNvPr>
          <p:cNvSpPr/>
          <p:nvPr/>
        </p:nvSpPr>
        <p:spPr bwMode="auto">
          <a:xfrm>
            <a:off x="3276600" y="5200650"/>
            <a:ext cx="288000" cy="180000"/>
          </a:xfrm>
          <a:prstGeom prst="rect">
            <a:avLst/>
          </a:prstGeom>
          <a:solidFill>
            <a:srgbClr val="92D05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FFDF8C93-272F-0342-998D-1466E1DC1D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96516" y="1447800"/>
            <a:ext cx="1971284" cy="1620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916EE82E-97EA-E245-A97E-5AAD77BBA627}"/>
              </a:ext>
            </a:extLst>
          </p:cNvPr>
          <p:cNvSpPr/>
          <p:nvPr/>
        </p:nvSpPr>
        <p:spPr bwMode="auto">
          <a:xfrm>
            <a:off x="7125816" y="1882591"/>
            <a:ext cx="316384" cy="390709"/>
          </a:xfrm>
          <a:prstGeom prst="rect">
            <a:avLst/>
          </a:prstGeom>
          <a:solidFill>
            <a:srgbClr val="00B05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8BA85DA-7A70-AF42-881A-0920C9104CFD}"/>
              </a:ext>
            </a:extLst>
          </p:cNvPr>
          <p:cNvSpPr/>
          <p:nvPr/>
        </p:nvSpPr>
        <p:spPr bwMode="auto">
          <a:xfrm>
            <a:off x="7446491" y="1879417"/>
            <a:ext cx="1586384" cy="174808"/>
          </a:xfrm>
          <a:prstGeom prst="rect">
            <a:avLst/>
          </a:prstGeom>
          <a:solidFill>
            <a:schemeClr val="accent2">
              <a:alpha val="25098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16382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D5C6AE-F169-1E42-BF25-337084ECB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91600" cy="1066800"/>
          </a:xfrm>
        </p:spPr>
        <p:txBody>
          <a:bodyPr/>
          <a:lstStyle/>
          <a:p>
            <a:r>
              <a:rPr lang="en-US" sz="3800" dirty="0" err="1"/>
              <a:t>AiM</a:t>
            </a:r>
            <a:r>
              <a:rPr lang="en-US" sz="3800" dirty="0"/>
              <a:t>: MAC Operation without Global Buffer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C3A36B-EFFE-914B-9A09-F852530E53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1"/>
            <a:ext cx="8610600" cy="5276850"/>
          </a:xfrm>
        </p:spPr>
        <p:txBody>
          <a:bodyPr/>
          <a:lstStyle/>
          <a:p>
            <a:r>
              <a:rPr lang="en-US" dirty="0"/>
              <a:t>MAC operation: </a:t>
            </a:r>
            <a:r>
              <a:rPr lang="en-US" dirty="0">
                <a:solidFill>
                  <a:srgbClr val="FF0000"/>
                </a:solidFill>
              </a:rPr>
              <a:t>Weights </a:t>
            </a:r>
            <a:r>
              <a:rPr lang="en-US" dirty="0"/>
              <a:t>and </a:t>
            </a:r>
            <a:r>
              <a:rPr lang="en-US" dirty="0">
                <a:solidFill>
                  <a:srgbClr val="0432FF"/>
                </a:solidFill>
              </a:rPr>
              <a:t>vectors </a:t>
            </a:r>
            <a:r>
              <a:rPr lang="en-US" dirty="0"/>
              <a:t>from the banks</a:t>
            </a:r>
          </a:p>
          <a:p>
            <a:r>
              <a:rPr lang="en-US" dirty="0"/>
              <a:t>Operates with 8, 4, or 1 PU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F7BE19-F772-FD44-BB35-F14D60FD91B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9" name="TextBox 8">
            <a:hlinkClick r:id="rId3"/>
            <a:extLst>
              <a:ext uri="{FF2B5EF4-FFF2-40B4-BE49-F238E27FC236}">
                <a16:creationId xmlns:a16="http://schemas.microsoft.com/office/drawing/2014/main" id="{300F8531-5F6B-A146-86A1-FE1632F44DCA}"/>
              </a:ext>
            </a:extLst>
          </p:cNvPr>
          <p:cNvSpPr txBox="1"/>
          <p:nvPr/>
        </p:nvSpPr>
        <p:spPr>
          <a:xfrm>
            <a:off x="523762" y="6477000"/>
            <a:ext cx="8096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/>
              <a:t>Lee et al., A 1ynm 1.25V 8Gb, 16Gb/s/pin GDDR6-based Accelerator-in-Memory supporting 1TFLOPS MAC Operation and Various Activation Functions for Deep-Learning Applications,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3EA84A4-0319-EA4D-9EB8-3D2E32C92B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100" y="1841500"/>
            <a:ext cx="4965700" cy="36957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4553EAC-CA44-9C46-AAD7-5DFB59274C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91205" y="4037318"/>
            <a:ext cx="5433695" cy="23688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92883F1-CC15-9446-85CC-7E7FA33AD8D3}"/>
              </a:ext>
            </a:extLst>
          </p:cNvPr>
          <p:cNvSpPr/>
          <p:nvPr/>
        </p:nvSpPr>
        <p:spPr bwMode="auto">
          <a:xfrm>
            <a:off x="523762" y="1905000"/>
            <a:ext cx="720000" cy="252000"/>
          </a:xfrm>
          <a:prstGeom prst="rect">
            <a:avLst/>
          </a:prstGeom>
          <a:solidFill>
            <a:srgbClr val="0070C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8D914D2-739E-6D4F-B527-76451C9960E6}"/>
              </a:ext>
            </a:extLst>
          </p:cNvPr>
          <p:cNvSpPr/>
          <p:nvPr/>
        </p:nvSpPr>
        <p:spPr bwMode="auto">
          <a:xfrm>
            <a:off x="1752600" y="4648200"/>
            <a:ext cx="720000" cy="252000"/>
          </a:xfrm>
          <a:prstGeom prst="rect">
            <a:avLst/>
          </a:prstGeom>
          <a:solidFill>
            <a:srgbClr val="7030A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C49FF52-00A6-6843-81E9-7D833CCA243D}"/>
              </a:ext>
            </a:extLst>
          </p:cNvPr>
          <p:cNvSpPr/>
          <p:nvPr/>
        </p:nvSpPr>
        <p:spPr bwMode="auto">
          <a:xfrm>
            <a:off x="3270267" y="4572000"/>
            <a:ext cx="288000" cy="180000"/>
          </a:xfrm>
          <a:prstGeom prst="rect">
            <a:avLst/>
          </a:prstGeom>
          <a:solidFill>
            <a:srgbClr val="0070C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B76C1BE-0169-024B-820F-3757219DF583}"/>
              </a:ext>
            </a:extLst>
          </p:cNvPr>
          <p:cNvSpPr/>
          <p:nvPr/>
        </p:nvSpPr>
        <p:spPr bwMode="auto">
          <a:xfrm>
            <a:off x="3276600" y="4991100"/>
            <a:ext cx="288000" cy="180000"/>
          </a:xfrm>
          <a:prstGeom prst="rect">
            <a:avLst/>
          </a:prstGeom>
          <a:solidFill>
            <a:srgbClr val="7030A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0BE42E44-F335-FE40-A02D-6D2555FB23D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96516" y="1447800"/>
            <a:ext cx="1971284" cy="1620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077EAD5C-9C2B-F145-ABD4-C4A4815FEE45}"/>
              </a:ext>
            </a:extLst>
          </p:cNvPr>
          <p:cNvSpPr/>
          <p:nvPr/>
        </p:nvSpPr>
        <p:spPr bwMode="auto">
          <a:xfrm>
            <a:off x="7125816" y="1882591"/>
            <a:ext cx="316384" cy="390709"/>
          </a:xfrm>
          <a:prstGeom prst="rect">
            <a:avLst/>
          </a:prstGeom>
          <a:solidFill>
            <a:srgbClr val="00B05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CEB9D56-14E5-3F42-9B05-1E9F42D5A0CD}"/>
              </a:ext>
            </a:extLst>
          </p:cNvPr>
          <p:cNvSpPr/>
          <p:nvPr/>
        </p:nvSpPr>
        <p:spPr bwMode="auto">
          <a:xfrm>
            <a:off x="7446491" y="1879417"/>
            <a:ext cx="1586384" cy="174808"/>
          </a:xfrm>
          <a:prstGeom prst="rect">
            <a:avLst/>
          </a:prstGeom>
          <a:solidFill>
            <a:schemeClr val="accent2">
              <a:alpha val="25098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22460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D5C6AE-F169-1E42-BF25-337084ECB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91600" cy="1066800"/>
          </a:xfrm>
        </p:spPr>
        <p:txBody>
          <a:bodyPr/>
          <a:lstStyle/>
          <a:p>
            <a:r>
              <a:rPr lang="en-US" sz="3800" dirty="0" err="1"/>
              <a:t>AiM</a:t>
            </a:r>
            <a:r>
              <a:rPr lang="en-US" sz="3800" dirty="0"/>
              <a:t>: Write Bias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C3A36B-EFFE-914B-9A09-F852530E53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1"/>
            <a:ext cx="8610600" cy="5276850"/>
          </a:xfrm>
        </p:spPr>
        <p:txBody>
          <a:bodyPr/>
          <a:lstStyle/>
          <a:p>
            <a:r>
              <a:rPr lang="en-US" dirty="0">
                <a:solidFill>
                  <a:srgbClr val="00B050"/>
                </a:solidFill>
              </a:rPr>
              <a:t>Biases can be added </a:t>
            </a:r>
            <a:r>
              <a:rPr lang="en-US" dirty="0"/>
              <a:t>to MAC results</a:t>
            </a:r>
          </a:p>
          <a:p>
            <a:pPr lvl="1"/>
            <a:r>
              <a:rPr lang="en-US" dirty="0"/>
              <a:t>Different biases in 16 banks at the same time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F7BE19-F772-FD44-BB35-F14D60FD91B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9" name="TextBox 8">
            <a:hlinkClick r:id="rId3"/>
            <a:extLst>
              <a:ext uri="{FF2B5EF4-FFF2-40B4-BE49-F238E27FC236}">
                <a16:creationId xmlns:a16="http://schemas.microsoft.com/office/drawing/2014/main" id="{300F8531-5F6B-A146-86A1-FE1632F44DCA}"/>
              </a:ext>
            </a:extLst>
          </p:cNvPr>
          <p:cNvSpPr txBox="1"/>
          <p:nvPr/>
        </p:nvSpPr>
        <p:spPr>
          <a:xfrm>
            <a:off x="523762" y="6477000"/>
            <a:ext cx="8096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/>
              <a:t>Lee et al., A 1ynm 1.25V 8Gb, 16Gb/s/pin GDDR6-based Accelerator-in-Memory supporting 1TFLOPS MAC Operation and Various Activation Functions for Deep-Learning Applications,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E0FF324-1588-FA48-89A1-99816721F6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300" y="1841500"/>
            <a:ext cx="5016500" cy="37084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EB962C2-AD6A-C746-AAB5-4FE75446C8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60868" y="4037318"/>
            <a:ext cx="5464032" cy="23688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3243160F-CEA3-1844-A65F-2AA987FF1E55}"/>
              </a:ext>
            </a:extLst>
          </p:cNvPr>
          <p:cNvSpPr/>
          <p:nvPr/>
        </p:nvSpPr>
        <p:spPr bwMode="auto">
          <a:xfrm>
            <a:off x="523762" y="1905000"/>
            <a:ext cx="720000" cy="252000"/>
          </a:xfrm>
          <a:prstGeom prst="rect">
            <a:avLst/>
          </a:prstGeom>
          <a:solidFill>
            <a:srgbClr val="0070C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C730CDF-C377-8B47-9CE8-49CB96479D04}"/>
              </a:ext>
            </a:extLst>
          </p:cNvPr>
          <p:cNvSpPr/>
          <p:nvPr/>
        </p:nvSpPr>
        <p:spPr bwMode="auto">
          <a:xfrm>
            <a:off x="1752600" y="1912187"/>
            <a:ext cx="720000" cy="252000"/>
          </a:xfrm>
          <a:prstGeom prst="rect">
            <a:avLst/>
          </a:prstGeom>
          <a:solidFill>
            <a:srgbClr val="92D05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F8A708B-C374-E14D-AA7B-517D9ACDA689}"/>
              </a:ext>
            </a:extLst>
          </p:cNvPr>
          <p:cNvSpPr/>
          <p:nvPr/>
        </p:nvSpPr>
        <p:spPr bwMode="auto">
          <a:xfrm>
            <a:off x="523762" y="4648200"/>
            <a:ext cx="720000" cy="252000"/>
          </a:xfrm>
          <a:prstGeom prst="rect">
            <a:avLst/>
          </a:prstGeom>
          <a:solidFill>
            <a:srgbClr val="FFC00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EA5F8A5-7370-6D47-8B2C-AD55BD984929}"/>
              </a:ext>
            </a:extLst>
          </p:cNvPr>
          <p:cNvSpPr/>
          <p:nvPr/>
        </p:nvSpPr>
        <p:spPr bwMode="auto">
          <a:xfrm>
            <a:off x="1752600" y="4648200"/>
            <a:ext cx="720000" cy="252000"/>
          </a:xfrm>
          <a:prstGeom prst="rect">
            <a:avLst/>
          </a:prstGeom>
          <a:solidFill>
            <a:srgbClr val="7030A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937B7EE-6100-954E-AC43-7725DA4408B1}"/>
              </a:ext>
            </a:extLst>
          </p:cNvPr>
          <p:cNvSpPr/>
          <p:nvPr/>
        </p:nvSpPr>
        <p:spPr bwMode="auto">
          <a:xfrm>
            <a:off x="3273442" y="4587875"/>
            <a:ext cx="756000" cy="180000"/>
          </a:xfrm>
          <a:prstGeom prst="rect">
            <a:avLst/>
          </a:prstGeom>
          <a:solidFill>
            <a:srgbClr val="0070C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44B80A2-A74E-BB4E-B0F4-2454DFCC54E3}"/>
              </a:ext>
            </a:extLst>
          </p:cNvPr>
          <p:cNvSpPr/>
          <p:nvPr/>
        </p:nvSpPr>
        <p:spPr bwMode="auto">
          <a:xfrm>
            <a:off x="3276600" y="4800600"/>
            <a:ext cx="756000" cy="180000"/>
          </a:xfrm>
          <a:prstGeom prst="rect">
            <a:avLst/>
          </a:prstGeom>
          <a:solidFill>
            <a:srgbClr val="FFC00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F1D6FFE-2400-E441-AF90-9A1808048000}"/>
              </a:ext>
            </a:extLst>
          </p:cNvPr>
          <p:cNvSpPr/>
          <p:nvPr/>
        </p:nvSpPr>
        <p:spPr bwMode="auto">
          <a:xfrm>
            <a:off x="3276600" y="5010150"/>
            <a:ext cx="756000" cy="180000"/>
          </a:xfrm>
          <a:prstGeom prst="rect">
            <a:avLst/>
          </a:prstGeom>
          <a:solidFill>
            <a:srgbClr val="7030A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749D637-6A88-624C-BF62-628C0E61FC51}"/>
              </a:ext>
            </a:extLst>
          </p:cNvPr>
          <p:cNvSpPr/>
          <p:nvPr/>
        </p:nvSpPr>
        <p:spPr bwMode="auto">
          <a:xfrm>
            <a:off x="3276600" y="5211150"/>
            <a:ext cx="756000" cy="180000"/>
          </a:xfrm>
          <a:prstGeom prst="rect">
            <a:avLst/>
          </a:prstGeom>
          <a:solidFill>
            <a:srgbClr val="92D05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11DE418-7230-9042-B43D-D71D851D659D}"/>
              </a:ext>
            </a:extLst>
          </p:cNvPr>
          <p:cNvSpPr/>
          <p:nvPr/>
        </p:nvSpPr>
        <p:spPr bwMode="auto">
          <a:xfrm>
            <a:off x="239123" y="3086075"/>
            <a:ext cx="324000" cy="288000"/>
          </a:xfrm>
          <a:prstGeom prst="rect">
            <a:avLst/>
          </a:prstGeom>
          <a:solidFill>
            <a:srgbClr val="0070C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C79BD4D-2075-E443-95B4-8EAA91ABCEE5}"/>
              </a:ext>
            </a:extLst>
          </p:cNvPr>
          <p:cNvSpPr/>
          <p:nvPr/>
        </p:nvSpPr>
        <p:spPr bwMode="auto">
          <a:xfrm>
            <a:off x="1477373" y="3082900"/>
            <a:ext cx="324000" cy="288000"/>
          </a:xfrm>
          <a:prstGeom prst="rect">
            <a:avLst/>
          </a:prstGeom>
          <a:solidFill>
            <a:srgbClr val="92D05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822BD36-A345-3F43-B581-1D42A7489988}"/>
              </a:ext>
            </a:extLst>
          </p:cNvPr>
          <p:cNvSpPr/>
          <p:nvPr/>
        </p:nvSpPr>
        <p:spPr bwMode="auto">
          <a:xfrm>
            <a:off x="235948" y="3613125"/>
            <a:ext cx="324000" cy="288000"/>
          </a:xfrm>
          <a:prstGeom prst="rect">
            <a:avLst/>
          </a:prstGeom>
          <a:solidFill>
            <a:srgbClr val="FFC00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66368F1-B311-FF46-86BD-BB89ADE90A99}"/>
              </a:ext>
            </a:extLst>
          </p:cNvPr>
          <p:cNvSpPr/>
          <p:nvPr/>
        </p:nvSpPr>
        <p:spPr bwMode="auto">
          <a:xfrm>
            <a:off x="1480548" y="3616300"/>
            <a:ext cx="324000" cy="288000"/>
          </a:xfrm>
          <a:prstGeom prst="rect">
            <a:avLst/>
          </a:prstGeom>
          <a:solidFill>
            <a:srgbClr val="7030A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30F38D17-1070-6343-8438-D496BCECB7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96516" y="1447800"/>
            <a:ext cx="1971284" cy="1620000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908E9C62-9EF8-2D4F-863B-7F23060477A2}"/>
              </a:ext>
            </a:extLst>
          </p:cNvPr>
          <p:cNvSpPr/>
          <p:nvPr/>
        </p:nvSpPr>
        <p:spPr bwMode="auto">
          <a:xfrm>
            <a:off x="7128991" y="2279466"/>
            <a:ext cx="316384" cy="749484"/>
          </a:xfrm>
          <a:prstGeom prst="rect">
            <a:avLst/>
          </a:prstGeom>
          <a:solidFill>
            <a:srgbClr val="7030A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A5EAB93-4C6D-DF4D-9144-7D6C5719B553}"/>
              </a:ext>
            </a:extLst>
          </p:cNvPr>
          <p:cNvSpPr/>
          <p:nvPr/>
        </p:nvSpPr>
        <p:spPr bwMode="auto">
          <a:xfrm>
            <a:off x="7449666" y="2708092"/>
            <a:ext cx="1586384" cy="104958"/>
          </a:xfrm>
          <a:prstGeom prst="rect">
            <a:avLst/>
          </a:prstGeom>
          <a:solidFill>
            <a:srgbClr val="941651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86378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 animBg="1"/>
      <p:bldP spid="27" grpId="0" animBg="1"/>
      <p:bldP spid="3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D5C6AE-F169-1E42-BF25-337084ECB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91600" cy="1066800"/>
          </a:xfrm>
        </p:spPr>
        <p:txBody>
          <a:bodyPr/>
          <a:lstStyle/>
          <a:p>
            <a:r>
              <a:rPr lang="en-US" sz="3800" dirty="0" err="1"/>
              <a:t>AiM</a:t>
            </a:r>
            <a:r>
              <a:rPr lang="en-US" sz="3800" dirty="0"/>
              <a:t>: Activation Function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C3A36B-EFFE-914B-9A09-F852530E53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1"/>
            <a:ext cx="8610600" cy="5276850"/>
          </a:xfrm>
        </p:spPr>
        <p:txBody>
          <a:bodyPr/>
          <a:lstStyle/>
          <a:p>
            <a:r>
              <a:rPr lang="en-US" dirty="0"/>
              <a:t>Activation function (AF): MAC result as input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F7BE19-F772-FD44-BB35-F14D60FD91B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9" name="TextBox 8">
            <a:hlinkClick r:id="rId3"/>
            <a:extLst>
              <a:ext uri="{FF2B5EF4-FFF2-40B4-BE49-F238E27FC236}">
                <a16:creationId xmlns:a16="http://schemas.microsoft.com/office/drawing/2014/main" id="{300F8531-5F6B-A146-86A1-FE1632F44DCA}"/>
              </a:ext>
            </a:extLst>
          </p:cNvPr>
          <p:cNvSpPr txBox="1"/>
          <p:nvPr/>
        </p:nvSpPr>
        <p:spPr>
          <a:xfrm>
            <a:off x="523762" y="6477000"/>
            <a:ext cx="8096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/>
              <a:t>Lee et al., A 1ynm 1.25V 8Gb, 16Gb/s/pin GDDR6-based Accelerator-in-Memory supporting 1TFLOPS MAC Operation and Various Activation Functions for Deep-Learning Applications,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E24D3BD-163B-6840-AFC1-A5847D8538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300" y="1841500"/>
            <a:ext cx="4965700" cy="3111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59B6C3D-5225-E948-A0A4-C2ECCC032A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9455" y="4037318"/>
            <a:ext cx="4195445" cy="23688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75E3805-3889-D844-A56F-8A6FE158CC2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96516" y="1447800"/>
            <a:ext cx="1971284" cy="1620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40250BC-D332-4144-B50A-20737B51D76C}"/>
              </a:ext>
            </a:extLst>
          </p:cNvPr>
          <p:cNvSpPr/>
          <p:nvPr/>
        </p:nvSpPr>
        <p:spPr bwMode="auto">
          <a:xfrm>
            <a:off x="7125816" y="1882591"/>
            <a:ext cx="316384" cy="390709"/>
          </a:xfrm>
          <a:prstGeom prst="rect">
            <a:avLst/>
          </a:prstGeom>
          <a:solidFill>
            <a:srgbClr val="00B05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43D8A77-7414-EF4C-B810-F6AF9EB555DC}"/>
              </a:ext>
            </a:extLst>
          </p:cNvPr>
          <p:cNvSpPr/>
          <p:nvPr/>
        </p:nvSpPr>
        <p:spPr bwMode="auto">
          <a:xfrm>
            <a:off x="7449666" y="2054042"/>
            <a:ext cx="1586384" cy="114483"/>
          </a:xfrm>
          <a:prstGeom prst="rect">
            <a:avLst/>
          </a:prstGeom>
          <a:solidFill>
            <a:schemeClr val="accent2">
              <a:alpha val="25098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46857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383505-2DAA-ED43-A184-C4D419F9B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sz="3800" dirty="0"/>
              <a:t>UPMEM Processing-in-DRAM Engine (2019)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C247EB-0F00-D348-A874-BCF1EE2FA57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AB0E41-6335-3B40-AB06-F5B4D651A9D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5EB2FE4-BC58-E94C-8039-4CDE8EEBB0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251" y="964045"/>
            <a:ext cx="8610600" cy="5193723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Processing in DRAM Engine </a:t>
            </a:r>
          </a:p>
          <a:p>
            <a:r>
              <a:rPr lang="en-US" dirty="0"/>
              <a:t>Includes </a:t>
            </a:r>
            <a:r>
              <a:rPr lang="en-US" b="1" dirty="0"/>
              <a:t>standard DIMM modules</a:t>
            </a:r>
            <a:r>
              <a:rPr lang="en-US" dirty="0"/>
              <a:t>, with a </a:t>
            </a:r>
            <a:r>
              <a:rPr lang="en-US" b="1" dirty="0"/>
              <a:t>large number of DPU processors </a:t>
            </a:r>
            <a:r>
              <a:rPr lang="en-US" dirty="0"/>
              <a:t>combined with DRAM chips.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Replaces </a:t>
            </a:r>
            <a:r>
              <a:rPr lang="en-US" b="1" dirty="0"/>
              <a:t>standard</a:t>
            </a:r>
            <a:r>
              <a:rPr lang="en-US" dirty="0"/>
              <a:t> DIMMs</a:t>
            </a:r>
          </a:p>
          <a:p>
            <a:pPr lvl="1"/>
            <a:r>
              <a:rPr lang="en-US" dirty="0"/>
              <a:t>DDR4 R-DIMM modules</a:t>
            </a:r>
          </a:p>
          <a:p>
            <a:pPr lvl="2"/>
            <a:r>
              <a:rPr lang="en-US" dirty="0"/>
              <a:t>8GB+128 DPUs (16 PIM chips)</a:t>
            </a:r>
          </a:p>
          <a:p>
            <a:pPr lvl="2"/>
            <a:r>
              <a:rPr lang="en-US" dirty="0"/>
              <a:t>Standard 2x-nm DRAM process</a:t>
            </a:r>
          </a:p>
          <a:p>
            <a:pPr lvl="1"/>
            <a:r>
              <a:rPr lang="en-US" b="1" dirty="0"/>
              <a:t>Large amounts of</a:t>
            </a:r>
            <a:r>
              <a:rPr lang="en-US" dirty="0"/>
              <a:t> compute &amp; memory bandwidth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52C3A3A-02C6-5F46-8278-4883459024F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79331" y="2362200"/>
            <a:ext cx="3064669" cy="180946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3094D00-96B4-E74E-917B-BA57463AF2F6}"/>
              </a:ext>
            </a:extLst>
          </p:cNvPr>
          <p:cNvSpPr txBox="1"/>
          <p:nvPr/>
        </p:nvSpPr>
        <p:spPr>
          <a:xfrm>
            <a:off x="184532" y="6452797"/>
            <a:ext cx="53270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https://www.anandtech.com/show/14750/hot-chips-31-analysis-inmemory-processing-by-upmem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Calibri" panose="020F050202020403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94B1677-FAD4-8147-AAAE-CAD39B29F335}"/>
              </a:ext>
            </a:extLst>
          </p:cNvPr>
          <p:cNvSpPr/>
          <p:nvPr/>
        </p:nvSpPr>
        <p:spPr>
          <a:xfrm>
            <a:off x="184532" y="6613279"/>
            <a:ext cx="733243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https://www.upmem.com/video-upmem-presenting-its-true-processing-in-memory-solution-hot-chips-2019/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Calibri" panose="020F0502020204030204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B506766-B570-B545-B275-3559CFC233C5}"/>
              </a:ext>
            </a:extLst>
          </p:cNvPr>
          <p:cNvGrpSpPr/>
          <p:nvPr/>
        </p:nvGrpSpPr>
        <p:grpSpPr>
          <a:xfrm>
            <a:off x="228600" y="4724400"/>
            <a:ext cx="8754585" cy="1709697"/>
            <a:chOff x="228600" y="4724400"/>
            <a:chExt cx="8754585" cy="1709697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9DF79F1-207B-C34F-AF17-579F237B3E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28600" y="4724400"/>
              <a:ext cx="8754585" cy="1709697"/>
            </a:xfrm>
            <a:prstGeom prst="rect">
              <a:avLst/>
            </a:prstGeom>
          </p:spPr>
        </p:pic>
        <p:sp>
          <p:nvSpPr>
            <p:cNvPr id="5" name="Rounded Rectangle 4">
              <a:extLst>
                <a:ext uri="{FF2B5EF4-FFF2-40B4-BE49-F238E27FC236}">
                  <a16:creationId xmlns:a16="http://schemas.microsoft.com/office/drawing/2014/main" id="{1A8C06B5-1135-5C4F-83E8-E38AAB98D67C}"/>
                </a:ext>
              </a:extLst>
            </p:cNvPr>
            <p:cNvSpPr/>
            <p:nvPr/>
          </p:nvSpPr>
          <p:spPr bwMode="auto">
            <a:xfrm>
              <a:off x="228600" y="4725144"/>
              <a:ext cx="1440160" cy="1344270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+mn-cs"/>
                </a:rPr>
                <a:t>CPU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+mn-cs"/>
                </a:rPr>
                <a:t>(x86, ARM, RV…)</a:t>
              </a: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ADC95700-D7D1-5644-851B-FF2666B58A9E}"/>
                </a:ext>
              </a:extLst>
            </p:cNvPr>
            <p:cNvGrpSpPr/>
            <p:nvPr/>
          </p:nvGrpSpPr>
          <p:grpSpPr>
            <a:xfrm>
              <a:off x="1727429" y="5030705"/>
              <a:ext cx="1247056" cy="733148"/>
              <a:chOff x="1740768" y="5013176"/>
              <a:chExt cx="1247056" cy="733148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F251D41E-D38C-AC45-AD0E-16543ACA0601}"/>
                  </a:ext>
                </a:extLst>
              </p:cNvPr>
              <p:cNvSpPr/>
              <p:nvPr/>
            </p:nvSpPr>
            <p:spPr bwMode="auto">
              <a:xfrm>
                <a:off x="1740768" y="5013176"/>
                <a:ext cx="1247056" cy="733148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" name="Left-Right Arrow 5">
                <a:extLst>
                  <a:ext uri="{FF2B5EF4-FFF2-40B4-BE49-F238E27FC236}">
                    <a16:creationId xmlns:a16="http://schemas.microsoft.com/office/drawing/2014/main" id="{8C261558-8DDB-CE4D-A03B-11579E0FA88F}"/>
                  </a:ext>
                </a:extLst>
              </p:cNvPr>
              <p:cNvSpPr/>
              <p:nvPr/>
            </p:nvSpPr>
            <p:spPr bwMode="auto">
              <a:xfrm>
                <a:off x="1740768" y="5013176"/>
                <a:ext cx="1247056" cy="720080"/>
              </a:xfrm>
              <a:prstGeom prst="leftRightArrow">
                <a:avLst/>
              </a:prstGeom>
              <a:solidFill>
                <a:schemeClr val="bg1">
                  <a:lumMod val="5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itchFamily="34" charset="0"/>
                    <a:ea typeface="+mn-ea"/>
                    <a:cs typeface="+mn-cs"/>
                  </a:rPr>
                  <a:t>DDR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itchFamily="34" charset="0"/>
                    <a:ea typeface="+mn-ea"/>
                    <a:cs typeface="+mn-cs"/>
                  </a:rPr>
                  <a:t>Data bus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73192400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2540E07-C6D9-484A-BFB5-B40BD49C1F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300" y="1841500"/>
            <a:ext cx="4940300" cy="30988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7D5C6AE-F169-1E42-BF25-337084ECB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91600" cy="1066800"/>
          </a:xfrm>
        </p:spPr>
        <p:txBody>
          <a:bodyPr/>
          <a:lstStyle/>
          <a:p>
            <a:r>
              <a:rPr lang="en-US" sz="3800" dirty="0" err="1"/>
              <a:t>AiM</a:t>
            </a:r>
            <a:r>
              <a:rPr lang="en-US" sz="3800" dirty="0"/>
              <a:t>: Read MAC / Read AF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C3A36B-EFFE-914B-9A09-F852530E53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1"/>
            <a:ext cx="8610600" cy="5276850"/>
          </a:xfrm>
        </p:spPr>
        <p:txBody>
          <a:bodyPr/>
          <a:lstStyle/>
          <a:p>
            <a:r>
              <a:rPr lang="en-US" dirty="0"/>
              <a:t>Read outside DRAM</a:t>
            </a:r>
          </a:p>
          <a:p>
            <a:pPr lvl="1"/>
            <a:r>
              <a:rPr lang="en-US" dirty="0"/>
              <a:t>16 banks x 16 bits = 256 bits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F7BE19-F772-FD44-BB35-F14D60FD91B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9" name="TextBox 8">
            <a:hlinkClick r:id="rId4"/>
            <a:extLst>
              <a:ext uri="{FF2B5EF4-FFF2-40B4-BE49-F238E27FC236}">
                <a16:creationId xmlns:a16="http://schemas.microsoft.com/office/drawing/2014/main" id="{300F8531-5F6B-A146-86A1-FE1632F44DCA}"/>
              </a:ext>
            </a:extLst>
          </p:cNvPr>
          <p:cNvSpPr txBox="1"/>
          <p:nvPr/>
        </p:nvSpPr>
        <p:spPr>
          <a:xfrm>
            <a:off x="523762" y="6477000"/>
            <a:ext cx="8096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/>
              <a:t>Lee et al., A 1ynm 1.25V 8Gb, 16Gb/s/pin GDDR6-based Accelerator-in-Memory supporting 1TFLOPS MAC Operation and Various Activation Functions for Deep-Learning Applications,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64B8AF8-24BF-9A4A-B42F-9B24551A66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45935" y="4037318"/>
            <a:ext cx="3978965" cy="23688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36652C8-C5FC-4447-9675-909E3337742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96516" y="1447800"/>
            <a:ext cx="1971284" cy="16200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47BF5074-089C-4846-8A21-B1D1FCB76D78}"/>
              </a:ext>
            </a:extLst>
          </p:cNvPr>
          <p:cNvSpPr/>
          <p:nvPr/>
        </p:nvSpPr>
        <p:spPr bwMode="auto">
          <a:xfrm>
            <a:off x="7128991" y="2279466"/>
            <a:ext cx="316384" cy="749484"/>
          </a:xfrm>
          <a:prstGeom prst="rect">
            <a:avLst/>
          </a:prstGeom>
          <a:solidFill>
            <a:srgbClr val="7030A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4205010-C11E-5A4A-BBC1-67909410D287}"/>
              </a:ext>
            </a:extLst>
          </p:cNvPr>
          <p:cNvSpPr/>
          <p:nvPr/>
        </p:nvSpPr>
        <p:spPr bwMode="auto">
          <a:xfrm>
            <a:off x="7449666" y="2600325"/>
            <a:ext cx="1586384" cy="104958"/>
          </a:xfrm>
          <a:prstGeom prst="rect">
            <a:avLst/>
          </a:prstGeom>
          <a:solidFill>
            <a:srgbClr val="942093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2D0B075-204B-EB48-A10C-56E7FE94A6FC}"/>
              </a:ext>
            </a:extLst>
          </p:cNvPr>
          <p:cNvSpPr/>
          <p:nvPr/>
        </p:nvSpPr>
        <p:spPr bwMode="auto">
          <a:xfrm>
            <a:off x="7444850" y="2492375"/>
            <a:ext cx="1591200" cy="104958"/>
          </a:xfrm>
          <a:prstGeom prst="rect">
            <a:avLst/>
          </a:prstGeom>
          <a:solidFill>
            <a:srgbClr val="941651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52273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D5C6AE-F169-1E42-BF25-337084ECB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91600" cy="1066800"/>
          </a:xfrm>
        </p:spPr>
        <p:txBody>
          <a:bodyPr/>
          <a:lstStyle/>
          <a:p>
            <a:r>
              <a:rPr lang="en-US" sz="3800" dirty="0" err="1"/>
              <a:t>AiM</a:t>
            </a:r>
            <a:r>
              <a:rPr lang="en-US" sz="3800" dirty="0"/>
              <a:t>: Element-wise Multiplication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C3A36B-EFFE-914B-9A09-F852530E53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1"/>
            <a:ext cx="8610600" cy="5276850"/>
          </a:xfrm>
        </p:spPr>
        <p:txBody>
          <a:bodyPr/>
          <a:lstStyle/>
          <a:p>
            <a:r>
              <a:rPr lang="en-US" dirty="0"/>
              <a:t>Multiplies </a:t>
            </a:r>
            <a:r>
              <a:rPr lang="en-US" dirty="0">
                <a:solidFill>
                  <a:srgbClr val="FF0000"/>
                </a:solidFill>
              </a:rPr>
              <a:t>weights</a:t>
            </a:r>
            <a:r>
              <a:rPr lang="en-US" dirty="0"/>
              <a:t> and </a:t>
            </a:r>
            <a:r>
              <a:rPr lang="en-US" dirty="0">
                <a:solidFill>
                  <a:srgbClr val="0432FF"/>
                </a:solidFill>
              </a:rPr>
              <a:t>vectors</a:t>
            </a:r>
          </a:p>
          <a:p>
            <a:pPr lvl="1"/>
            <a:r>
              <a:rPr lang="en-US" dirty="0"/>
              <a:t>The adder tree is disabled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F7BE19-F772-FD44-BB35-F14D60FD91B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9" name="TextBox 8">
            <a:hlinkClick r:id="rId3"/>
            <a:extLst>
              <a:ext uri="{FF2B5EF4-FFF2-40B4-BE49-F238E27FC236}">
                <a16:creationId xmlns:a16="http://schemas.microsoft.com/office/drawing/2014/main" id="{300F8531-5F6B-A146-86A1-FE1632F44DCA}"/>
              </a:ext>
            </a:extLst>
          </p:cNvPr>
          <p:cNvSpPr txBox="1"/>
          <p:nvPr/>
        </p:nvSpPr>
        <p:spPr>
          <a:xfrm>
            <a:off x="523762" y="6477000"/>
            <a:ext cx="8096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/>
              <a:t>Lee et al., A 1ynm 1.25V 8Gb, 16Gb/s/pin GDDR6-based Accelerator-in-Memory supporting 1TFLOPS MAC Operation and Various Activation Functions for Deep-Learning Applications,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81C4B69-A01C-1943-9822-102D664950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300" y="1841500"/>
            <a:ext cx="4940300" cy="3111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465391C-ABF4-8042-8CCD-FCD109E649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03625" y="4037318"/>
            <a:ext cx="4621275" cy="23688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86C9F24-27BB-1449-8AD6-0E763836F7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96516" y="1447800"/>
            <a:ext cx="1971284" cy="1620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EFDA228-267E-F444-BC45-9EE52DC63703}"/>
              </a:ext>
            </a:extLst>
          </p:cNvPr>
          <p:cNvSpPr/>
          <p:nvPr/>
        </p:nvSpPr>
        <p:spPr bwMode="auto">
          <a:xfrm>
            <a:off x="7125816" y="1882591"/>
            <a:ext cx="316384" cy="390709"/>
          </a:xfrm>
          <a:prstGeom prst="rect">
            <a:avLst/>
          </a:prstGeom>
          <a:solidFill>
            <a:srgbClr val="00B05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F505A1D-43CC-4C4F-B57A-B872823AECAA}"/>
              </a:ext>
            </a:extLst>
          </p:cNvPr>
          <p:cNvSpPr/>
          <p:nvPr/>
        </p:nvSpPr>
        <p:spPr bwMode="auto">
          <a:xfrm>
            <a:off x="7446491" y="2161992"/>
            <a:ext cx="1586384" cy="114483"/>
          </a:xfrm>
          <a:prstGeom prst="rect">
            <a:avLst/>
          </a:prstGeom>
          <a:solidFill>
            <a:schemeClr val="accent2">
              <a:alpha val="25098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25894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D5C6AE-F169-1E42-BF25-337084ECB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91600" cy="1066800"/>
          </a:xfrm>
        </p:spPr>
        <p:txBody>
          <a:bodyPr/>
          <a:lstStyle/>
          <a:p>
            <a:r>
              <a:rPr lang="en-US" sz="3800" dirty="0" err="1"/>
              <a:t>AiM</a:t>
            </a:r>
            <a:r>
              <a:rPr lang="en-US" sz="3800" dirty="0"/>
              <a:t>: Copy Operation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C3A36B-EFFE-914B-9A09-F852530E53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1"/>
            <a:ext cx="8610600" cy="5276850"/>
          </a:xfrm>
        </p:spPr>
        <p:txBody>
          <a:bodyPr/>
          <a:lstStyle/>
          <a:p>
            <a:r>
              <a:rPr lang="en-US" dirty="0"/>
              <a:t>Copy operation using GB as a intermediate buffer</a:t>
            </a:r>
          </a:p>
          <a:p>
            <a:pPr lvl="1"/>
            <a:r>
              <a:rPr lang="en-US" dirty="0"/>
              <a:t>It copies 2 KB from one row to another row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F7BE19-F772-FD44-BB35-F14D60FD91B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9" name="TextBox 8">
            <a:hlinkClick r:id="rId3"/>
            <a:extLst>
              <a:ext uri="{FF2B5EF4-FFF2-40B4-BE49-F238E27FC236}">
                <a16:creationId xmlns:a16="http://schemas.microsoft.com/office/drawing/2014/main" id="{300F8531-5F6B-A146-86A1-FE1632F44DCA}"/>
              </a:ext>
            </a:extLst>
          </p:cNvPr>
          <p:cNvSpPr txBox="1"/>
          <p:nvPr/>
        </p:nvSpPr>
        <p:spPr>
          <a:xfrm>
            <a:off x="523762" y="6477000"/>
            <a:ext cx="8096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/>
              <a:t>Lee et al., A 1ynm 1.25V 8Gb, 16Gb/s/pin GDDR6-based Accelerator-in-Memory supporting 1TFLOPS MAC Operation and Various Activation Functions for Deep-Learning Applications,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3FD135D-EF88-0144-8B3F-ACBDF55973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6516" y="1447800"/>
            <a:ext cx="1971284" cy="1620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FEF82D4-65D9-5B4B-B618-41078D86801D}"/>
              </a:ext>
            </a:extLst>
          </p:cNvPr>
          <p:cNvSpPr/>
          <p:nvPr/>
        </p:nvSpPr>
        <p:spPr bwMode="auto">
          <a:xfrm>
            <a:off x="7128991" y="2279466"/>
            <a:ext cx="316384" cy="749484"/>
          </a:xfrm>
          <a:prstGeom prst="rect">
            <a:avLst/>
          </a:prstGeom>
          <a:solidFill>
            <a:srgbClr val="7030A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66C067C-C370-CB42-B9E9-EF58E4AF7740}"/>
              </a:ext>
            </a:extLst>
          </p:cNvPr>
          <p:cNvSpPr/>
          <p:nvPr/>
        </p:nvSpPr>
        <p:spPr bwMode="auto">
          <a:xfrm>
            <a:off x="7449666" y="2812867"/>
            <a:ext cx="1586384" cy="104958"/>
          </a:xfrm>
          <a:prstGeom prst="rect">
            <a:avLst/>
          </a:prstGeom>
          <a:solidFill>
            <a:srgbClr val="FF000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E94BC49-417D-664C-B84E-D10E01C358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762" y="2032000"/>
            <a:ext cx="5499100" cy="41402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5540FD8-F9D7-ED41-A0EF-AD0BD9554281}"/>
              </a:ext>
            </a:extLst>
          </p:cNvPr>
          <p:cNvSpPr/>
          <p:nvPr/>
        </p:nvSpPr>
        <p:spPr bwMode="auto">
          <a:xfrm>
            <a:off x="7449666" y="2920817"/>
            <a:ext cx="1586384" cy="104958"/>
          </a:xfrm>
          <a:prstGeom prst="rect">
            <a:avLst/>
          </a:prstGeom>
          <a:solidFill>
            <a:srgbClr val="0432FF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43354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D5C6AE-F169-1E42-BF25-337084ECB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91600" cy="1066800"/>
          </a:xfrm>
        </p:spPr>
        <p:txBody>
          <a:bodyPr/>
          <a:lstStyle/>
          <a:p>
            <a:r>
              <a:rPr lang="en-US" sz="3800" dirty="0" err="1"/>
              <a:t>AiM</a:t>
            </a:r>
            <a:r>
              <a:rPr lang="en-US" sz="3800" dirty="0"/>
              <a:t>: Simultaneous Computation and Access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C3A36B-EFFE-914B-9A09-F852530E53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1"/>
            <a:ext cx="8610600" cy="5276850"/>
          </a:xfrm>
        </p:spPr>
        <p:txBody>
          <a:bodyPr/>
          <a:lstStyle/>
          <a:p>
            <a:r>
              <a:rPr lang="en-US" dirty="0"/>
              <a:t>Computation can be performed during normal read/write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F7BE19-F772-FD44-BB35-F14D60FD91B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9" name="TextBox 8">
            <a:hlinkClick r:id="rId3"/>
            <a:extLst>
              <a:ext uri="{FF2B5EF4-FFF2-40B4-BE49-F238E27FC236}">
                <a16:creationId xmlns:a16="http://schemas.microsoft.com/office/drawing/2014/main" id="{300F8531-5F6B-A146-86A1-FE1632F44DCA}"/>
              </a:ext>
            </a:extLst>
          </p:cNvPr>
          <p:cNvSpPr txBox="1"/>
          <p:nvPr/>
        </p:nvSpPr>
        <p:spPr>
          <a:xfrm>
            <a:off x="523762" y="6477000"/>
            <a:ext cx="8096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/>
              <a:t>Lee et al., A 1ynm 1.25V 8Gb, 16Gb/s/pin GDDR6-based Accelerator-in-Memory supporting 1TFLOPS MAC Operation and Various Activation Functions for Deep-Learning Applications,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E37995A-3D8A-1647-AAAF-9E4B86EEE7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300" y="1841500"/>
            <a:ext cx="4673600" cy="31351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A451115-6889-9A42-B086-4223A31A68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29200" y="4251602"/>
            <a:ext cx="3695700" cy="215451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111B5FF-61C4-D24A-8898-A2655DF8FA25}"/>
              </a:ext>
            </a:extLst>
          </p:cNvPr>
          <p:cNvSpPr/>
          <p:nvPr/>
        </p:nvSpPr>
        <p:spPr bwMode="auto">
          <a:xfrm>
            <a:off x="423000" y="1881600"/>
            <a:ext cx="720000" cy="252000"/>
          </a:xfrm>
          <a:prstGeom prst="rect">
            <a:avLst/>
          </a:prstGeom>
          <a:solidFill>
            <a:schemeClr val="accent6">
              <a:alpha val="25098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E0A70A6-E5A1-1544-96B2-434A638B5B59}"/>
              </a:ext>
            </a:extLst>
          </p:cNvPr>
          <p:cNvSpPr/>
          <p:nvPr/>
        </p:nvSpPr>
        <p:spPr bwMode="auto">
          <a:xfrm>
            <a:off x="2880746" y="1878511"/>
            <a:ext cx="720000" cy="252000"/>
          </a:xfrm>
          <a:prstGeom prst="rect">
            <a:avLst/>
          </a:prstGeom>
          <a:solidFill>
            <a:srgbClr val="00B05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54B0934-CC16-B94F-9D7E-6856158D8CB2}"/>
              </a:ext>
            </a:extLst>
          </p:cNvPr>
          <p:cNvSpPr/>
          <p:nvPr/>
        </p:nvSpPr>
        <p:spPr bwMode="auto">
          <a:xfrm>
            <a:off x="6823800" y="4701000"/>
            <a:ext cx="504000" cy="234000"/>
          </a:xfrm>
          <a:prstGeom prst="rect">
            <a:avLst/>
          </a:prstGeom>
          <a:solidFill>
            <a:schemeClr val="accent6">
              <a:alpha val="25098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291E37C-E31B-5845-A71C-F16A7CFC526E}"/>
              </a:ext>
            </a:extLst>
          </p:cNvPr>
          <p:cNvSpPr/>
          <p:nvPr/>
        </p:nvSpPr>
        <p:spPr bwMode="auto">
          <a:xfrm>
            <a:off x="5867400" y="4701000"/>
            <a:ext cx="504000" cy="234000"/>
          </a:xfrm>
          <a:prstGeom prst="rect">
            <a:avLst/>
          </a:prstGeom>
          <a:solidFill>
            <a:srgbClr val="00B05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8CF8F37-C39F-2445-ACE0-B892C9DDF47D}"/>
              </a:ext>
            </a:extLst>
          </p:cNvPr>
          <p:cNvSpPr/>
          <p:nvPr/>
        </p:nvSpPr>
        <p:spPr bwMode="auto">
          <a:xfrm>
            <a:off x="7725600" y="4705064"/>
            <a:ext cx="504000" cy="234000"/>
          </a:xfrm>
          <a:prstGeom prst="rect">
            <a:avLst/>
          </a:prstGeom>
          <a:solidFill>
            <a:srgbClr val="00B05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692C3F8-8A16-3D44-9507-7FEF855A6A7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96516" y="1447800"/>
            <a:ext cx="1971284" cy="1620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7EA9DD8D-4E7D-0B4C-84EE-A56CE01A802D}"/>
              </a:ext>
            </a:extLst>
          </p:cNvPr>
          <p:cNvSpPr/>
          <p:nvPr/>
        </p:nvSpPr>
        <p:spPr bwMode="auto">
          <a:xfrm>
            <a:off x="7125816" y="1882591"/>
            <a:ext cx="316384" cy="390709"/>
          </a:xfrm>
          <a:prstGeom prst="rect">
            <a:avLst/>
          </a:prstGeom>
          <a:solidFill>
            <a:srgbClr val="00B05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B12CB3E-3721-5644-822E-AC0A35E91552}"/>
              </a:ext>
            </a:extLst>
          </p:cNvPr>
          <p:cNvSpPr/>
          <p:nvPr/>
        </p:nvSpPr>
        <p:spPr bwMode="auto">
          <a:xfrm>
            <a:off x="7446491" y="1879417"/>
            <a:ext cx="1586384" cy="174808"/>
          </a:xfrm>
          <a:prstGeom prst="rect">
            <a:avLst/>
          </a:prstGeom>
          <a:solidFill>
            <a:schemeClr val="accent2">
              <a:alpha val="25098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70356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Title 4">
            <a:extLst>
              <a:ext uri="{FF2B5EF4-FFF2-40B4-BE49-F238E27FC236}">
                <a16:creationId xmlns:a16="http://schemas.microsoft.com/office/drawing/2014/main" id="{3EED7687-CDCE-2140-B64B-C2DDCBE5E7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1143000"/>
            <a:ext cx="8229600" cy="2209800"/>
          </a:xfrm>
        </p:spPr>
        <p:txBody>
          <a:bodyPr anchor="ctr"/>
          <a:lstStyle/>
          <a:p>
            <a:pPr algn="ctr"/>
            <a:r>
              <a:rPr lang="en-US" altLang="en-US" dirty="0" err="1">
                <a:ea typeface="ＭＳ Ｐゴシック" panose="020B0600070205080204" pitchFamily="34" charset="-128"/>
              </a:rPr>
              <a:t>AiM</a:t>
            </a:r>
            <a:r>
              <a:rPr lang="en-US" altLang="en-US" dirty="0">
                <a:ea typeface="ＭＳ Ｐゴシック" panose="020B0600070205080204" pitchFamily="34" charset="-128"/>
              </a:rPr>
              <a:t> Microarchitecture</a:t>
            </a:r>
          </a:p>
        </p:txBody>
      </p:sp>
      <p:sp>
        <p:nvSpPr>
          <p:cNvPr id="112642" name="Subtitle 5">
            <a:extLst>
              <a:ext uri="{FF2B5EF4-FFF2-40B4-BE49-F238E27FC236}">
                <a16:creationId xmlns:a16="http://schemas.microsoft.com/office/drawing/2014/main" id="{1296148F-B065-5A41-A4F5-F26A00ED7EA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12643" name="Slide Number Placeholder 3">
            <a:extLst>
              <a:ext uri="{FF2B5EF4-FFF2-40B4-BE49-F238E27FC236}">
                <a16:creationId xmlns:a16="http://schemas.microsoft.com/office/drawing/2014/main" id="{33082F32-260D-924C-860F-34D4C6C2D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D9883D2-CAC3-C045-879F-948BD6C49DD9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56954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D5C6AE-F169-1E42-BF25-337084ECB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91600" cy="1066800"/>
          </a:xfrm>
        </p:spPr>
        <p:txBody>
          <a:bodyPr/>
          <a:lstStyle/>
          <a:p>
            <a:r>
              <a:rPr lang="en-US" sz="3800" dirty="0" err="1"/>
              <a:t>AiM</a:t>
            </a:r>
            <a:r>
              <a:rPr lang="en-US" sz="3800" dirty="0"/>
              <a:t>: MAC Circuit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C3A36B-EFFE-914B-9A09-F852530E53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1"/>
            <a:ext cx="8610600" cy="5276850"/>
          </a:xfrm>
        </p:spPr>
        <p:txBody>
          <a:bodyPr/>
          <a:lstStyle/>
          <a:p>
            <a:r>
              <a:rPr lang="en-US" dirty="0"/>
              <a:t>16 multipliers, adder tree, and accumulator</a:t>
            </a:r>
          </a:p>
          <a:p>
            <a:pPr lvl="1"/>
            <a:r>
              <a:rPr lang="en-US" dirty="0"/>
              <a:t>Bfloat16 (BF16) format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F7BE19-F772-FD44-BB35-F14D60FD91B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9" name="TextBox 8">
            <a:hlinkClick r:id="rId3"/>
            <a:extLst>
              <a:ext uri="{FF2B5EF4-FFF2-40B4-BE49-F238E27FC236}">
                <a16:creationId xmlns:a16="http://schemas.microsoft.com/office/drawing/2014/main" id="{300F8531-5F6B-A146-86A1-FE1632F44DCA}"/>
              </a:ext>
            </a:extLst>
          </p:cNvPr>
          <p:cNvSpPr txBox="1"/>
          <p:nvPr/>
        </p:nvSpPr>
        <p:spPr>
          <a:xfrm>
            <a:off x="152400" y="6501111"/>
            <a:ext cx="86868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750" dirty="0"/>
              <a:t>Lee et al., A 1ynm 1.25V 8Gb, 16Gb/s/pin GDDR6-based Accelerator-in-Memory supporting 1TFLOPS MAC Operation and Various Activation Functions for Deep-Learning Applications, ISSCC 2022</a:t>
            </a:r>
          </a:p>
          <a:p>
            <a:r>
              <a:rPr lang="en-US" sz="750" dirty="0" err="1">
                <a:ea typeface="ＭＳ Ｐゴシック" charset="0"/>
                <a:cs typeface="ＭＳ Ｐゴシック" charset="0"/>
              </a:rPr>
              <a:t>Kalamkar</a:t>
            </a:r>
            <a:r>
              <a:rPr lang="en-US" sz="750" dirty="0">
                <a:ea typeface="ＭＳ Ｐゴシック" charset="0"/>
                <a:cs typeface="ＭＳ Ｐゴシック" charset="0"/>
              </a:rPr>
              <a:t> et al., A Study of BFLOAT16 for Deep Learning Training, </a:t>
            </a:r>
            <a:r>
              <a:rPr lang="en-US" sz="750" dirty="0" err="1">
                <a:ea typeface="ＭＳ Ｐゴシック" charset="0"/>
                <a:cs typeface="ＭＳ Ｐゴシック" charset="0"/>
              </a:rPr>
              <a:t>arXiv</a:t>
            </a:r>
            <a:r>
              <a:rPr lang="en-US" sz="750" dirty="0">
                <a:ea typeface="ＭＳ Ｐゴシック" charset="0"/>
                <a:cs typeface="ＭＳ Ｐゴシック" charset="0"/>
              </a:rPr>
              <a:t> (pre-print), id. 1905.12322, 2019</a:t>
            </a:r>
            <a:endParaRPr lang="en-US" sz="75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628B756-A9A1-6F43-B50D-96CBC582DD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900" y="1810587"/>
            <a:ext cx="7696200" cy="2837613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2528CE91-C9B3-9043-822A-324B6BF5A041}"/>
              </a:ext>
            </a:extLst>
          </p:cNvPr>
          <p:cNvGrpSpPr/>
          <p:nvPr/>
        </p:nvGrpSpPr>
        <p:grpSpPr>
          <a:xfrm>
            <a:off x="914400" y="4800600"/>
            <a:ext cx="7315200" cy="1600200"/>
            <a:chOff x="914400" y="4876800"/>
            <a:chExt cx="7315200" cy="16002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098E16F-7CC3-E74D-B9DA-941B035EA9C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14400" y="4937370"/>
              <a:ext cx="7315200" cy="1539630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A7A5DD95-9C09-7C45-BC3F-6042082714C1}"/>
                </a:ext>
              </a:extLst>
            </p:cNvPr>
            <p:cNvSpPr/>
            <p:nvPr/>
          </p:nvSpPr>
          <p:spPr bwMode="auto">
            <a:xfrm>
              <a:off x="914400" y="4876800"/>
              <a:ext cx="2438400" cy="22860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99540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D5C6AE-F169-1E42-BF25-337084ECB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91600" cy="1066800"/>
          </a:xfrm>
        </p:spPr>
        <p:txBody>
          <a:bodyPr/>
          <a:lstStyle/>
          <a:p>
            <a:r>
              <a:rPr lang="en-US" sz="3800" dirty="0" err="1"/>
              <a:t>AiM</a:t>
            </a:r>
            <a:r>
              <a:rPr lang="en-US" sz="3800" dirty="0"/>
              <a:t>: MAC Circuit: Prior Work (I)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C3A36B-EFFE-914B-9A09-F852530E53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1"/>
            <a:ext cx="8610600" cy="5276850"/>
          </a:xfrm>
        </p:spPr>
        <p:txBody>
          <a:bodyPr/>
          <a:lstStyle/>
          <a:p>
            <a:r>
              <a:rPr lang="en-US" dirty="0"/>
              <a:t>16 multipliers, adder tree, and accumulator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F7BE19-F772-FD44-BB35-F14D60FD91B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9" name="TextBox 8">
            <a:hlinkClick r:id="rId3"/>
            <a:extLst>
              <a:ext uri="{FF2B5EF4-FFF2-40B4-BE49-F238E27FC236}">
                <a16:creationId xmlns:a16="http://schemas.microsoft.com/office/drawing/2014/main" id="{300F8531-5F6B-A146-86A1-FE1632F44DCA}"/>
              </a:ext>
            </a:extLst>
          </p:cNvPr>
          <p:cNvSpPr txBox="1"/>
          <p:nvPr/>
        </p:nvSpPr>
        <p:spPr>
          <a:xfrm>
            <a:off x="523762" y="6477000"/>
            <a:ext cx="8096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/>
              <a:t>Lee et al., A 1ynm 1.25V 8Gb, 16Gb/s/pin GDDR6-based Accelerator-in-Memory supporting 1TFLOPS MAC Operation and Various Activation Functions for Deep-Learning Applications,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628B756-A9A1-6F43-B50D-96CBC582DD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" y="1468300"/>
            <a:ext cx="4572000" cy="168571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D772A1E-3EB8-5443-A838-8E72B504F6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4400" y="2107580"/>
            <a:ext cx="4038600" cy="415352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5824F20-AAF4-6B44-83B1-40E66DB2DE23}"/>
              </a:ext>
            </a:extLst>
          </p:cNvPr>
          <p:cNvSpPr txBox="1"/>
          <p:nvPr/>
        </p:nvSpPr>
        <p:spPr>
          <a:xfrm>
            <a:off x="383458" y="4366736"/>
            <a:ext cx="418854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He et al, "Newton: A DRAM-maker’s accelerator-in-memory (</a:t>
            </a:r>
            <a:r>
              <a:rPr lang="en-US" sz="1400" dirty="0" err="1"/>
              <a:t>AiM</a:t>
            </a:r>
            <a:r>
              <a:rPr lang="en-US" sz="1400" dirty="0"/>
              <a:t>) architecture for machine learning," MICRO 2020</a:t>
            </a:r>
          </a:p>
        </p:txBody>
      </p:sp>
    </p:spTree>
    <p:extLst>
      <p:ext uri="{BB962C8B-B14F-4D97-AF65-F5344CB8AC3E}">
        <p14:creationId xmlns:p14="http://schemas.microsoft.com/office/powerpoint/2010/main" val="20099109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D5C6AE-F169-1E42-BF25-337084ECB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91600" cy="1066800"/>
          </a:xfrm>
        </p:spPr>
        <p:txBody>
          <a:bodyPr/>
          <a:lstStyle/>
          <a:p>
            <a:r>
              <a:rPr lang="en-US" sz="3800" dirty="0" err="1"/>
              <a:t>AiM</a:t>
            </a:r>
            <a:r>
              <a:rPr lang="en-US" sz="3800" dirty="0"/>
              <a:t>: MAC Circuit: Prior Work (II)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C3A36B-EFFE-914B-9A09-F852530E53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1"/>
            <a:ext cx="8610600" cy="5276850"/>
          </a:xfrm>
        </p:spPr>
        <p:txBody>
          <a:bodyPr/>
          <a:lstStyle/>
          <a:p>
            <a:r>
              <a:rPr lang="en-US" dirty="0"/>
              <a:t>16 multipliers, adder tree, and accumulator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F7BE19-F772-FD44-BB35-F14D60FD91B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9" name="TextBox 8">
            <a:hlinkClick r:id="rId3"/>
            <a:extLst>
              <a:ext uri="{FF2B5EF4-FFF2-40B4-BE49-F238E27FC236}">
                <a16:creationId xmlns:a16="http://schemas.microsoft.com/office/drawing/2014/main" id="{300F8531-5F6B-A146-86A1-FE1632F44DCA}"/>
              </a:ext>
            </a:extLst>
          </p:cNvPr>
          <p:cNvSpPr txBox="1"/>
          <p:nvPr/>
        </p:nvSpPr>
        <p:spPr>
          <a:xfrm>
            <a:off x="523762" y="6477000"/>
            <a:ext cx="8096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/>
              <a:t>Lee et al., A 1ynm 1.25V 8Gb, 16Gb/s/pin GDDR6-based Accelerator-in-Memory supporting 1TFLOPS MAC Operation and Various Activation Functions for Deep-Learning Applications,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628B756-A9A1-6F43-B50D-96CBC582DD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" y="1468300"/>
            <a:ext cx="4572000" cy="168571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5824F20-AAF4-6B44-83B1-40E66DB2DE23}"/>
              </a:ext>
            </a:extLst>
          </p:cNvPr>
          <p:cNvSpPr txBox="1"/>
          <p:nvPr/>
        </p:nvSpPr>
        <p:spPr>
          <a:xfrm>
            <a:off x="383458" y="4343400"/>
            <a:ext cx="418854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Shin et al, "</a:t>
            </a:r>
            <a:r>
              <a:rPr lang="en-US" sz="1400" dirty="0" err="1"/>
              <a:t>McDRAM</a:t>
            </a:r>
            <a:r>
              <a:rPr lang="en-US" sz="1400" dirty="0"/>
              <a:t>: Low latency and energy-efficient matrix computations in DRAM," IEEE TCADICS (2018)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2E1946C-DF51-EA41-B745-21CA6133DC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29200" y="1905000"/>
            <a:ext cx="3733800" cy="223058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B27E2A2-DAB9-7C45-A263-950BA84C2D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96453" y="4476749"/>
            <a:ext cx="3666547" cy="1771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8630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655DAE-7EA5-6B42-B1E9-DD88FD21E0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839200" cy="1066800"/>
          </a:xfrm>
        </p:spPr>
        <p:txBody>
          <a:bodyPr/>
          <a:lstStyle/>
          <a:p>
            <a:r>
              <a:rPr lang="en-US" dirty="0"/>
              <a:t>Lecture on </a:t>
            </a:r>
            <a:r>
              <a:rPr lang="en-US" altLang="en-US" dirty="0">
                <a:ea typeface="ＭＳ Ｐゴシック" panose="020B0600070205080204" pitchFamily="34" charset="-128"/>
              </a:rPr>
              <a:t>SIMD Processing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19BC15-04E4-CE45-A5CD-F24EA83F15F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CCD1901-9C11-6043-9FD4-59AF4C56F67D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4244B31-20C8-5E45-BC8F-1529A2E49349}"/>
              </a:ext>
            </a:extLst>
          </p:cNvPr>
          <p:cNvSpPr txBox="1"/>
          <p:nvPr/>
        </p:nvSpPr>
        <p:spPr>
          <a:xfrm>
            <a:off x="3475386" y="6538972"/>
            <a:ext cx="21932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1200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https://youtu.be/fP4kZ2Zx_84</a:t>
            </a:r>
            <a:endParaRPr lang="en-US" sz="1200" dirty="0">
              <a:solidFill>
                <a:srgbClr val="0432FF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0AED1F4-4C2D-2B41-9EFD-4381E0C523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278" y="914400"/>
            <a:ext cx="735944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510550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655DAE-7EA5-6B42-B1E9-DD88FD21E0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839200" cy="1066800"/>
          </a:xfrm>
        </p:spPr>
        <p:txBody>
          <a:bodyPr/>
          <a:lstStyle/>
          <a:p>
            <a:r>
              <a:rPr lang="en-US" dirty="0"/>
              <a:t>Lecture on </a:t>
            </a:r>
            <a:r>
              <a:rPr lang="en-US" dirty="0">
                <a:ea typeface="ＭＳ Ｐゴシック" panose="020B0600070205080204" pitchFamily="34" charset="-128"/>
              </a:rPr>
              <a:t>SIMD Processing and GPUs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19BC15-04E4-CE45-A5CD-F24EA83F15F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CCD1901-9C11-6043-9FD4-59AF4C56F67D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4244B31-20C8-5E45-BC8F-1529A2E49349}"/>
              </a:ext>
            </a:extLst>
          </p:cNvPr>
          <p:cNvSpPr txBox="1"/>
          <p:nvPr/>
        </p:nvSpPr>
        <p:spPr>
          <a:xfrm>
            <a:off x="3403475" y="6538972"/>
            <a:ext cx="23631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1200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https://youtu.be/hEqk6UMQT0U</a:t>
            </a:r>
            <a:endParaRPr lang="en-US" sz="1200" dirty="0">
              <a:solidFill>
                <a:srgbClr val="0432FF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64BA248-CDF1-2047-B04C-4B01942BEE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" y="914399"/>
            <a:ext cx="7848600" cy="5534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038330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DEB03D0-8190-D443-8C79-41C1214EAF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387" y="3458048"/>
            <a:ext cx="3719964" cy="221705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2806B28-E1D0-714E-8C6C-56E7F30BB3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3161" y="3511325"/>
            <a:ext cx="4830946" cy="24588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896BF00-CBE8-814D-B088-82A94D9E62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800" dirty="0"/>
              <a:t>Recall: UPMEM PIM System Organization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3EBD4-3CCC-C145-B4CE-E1E9E72613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600" dirty="0"/>
              <a:t>A UPMEM DIMM contains </a:t>
            </a:r>
            <a:r>
              <a:rPr lang="en-US" sz="2600" dirty="0">
                <a:solidFill>
                  <a:srgbClr val="00B050"/>
                </a:solidFill>
              </a:rPr>
              <a:t>8 or 16 chips</a:t>
            </a:r>
          </a:p>
          <a:p>
            <a:pPr lvl="1"/>
            <a:r>
              <a:rPr lang="en-US" sz="2200" dirty="0"/>
              <a:t>Thus, </a:t>
            </a:r>
            <a:r>
              <a:rPr lang="en-US" sz="2200" dirty="0">
                <a:solidFill>
                  <a:srgbClr val="00B050"/>
                </a:solidFill>
              </a:rPr>
              <a:t>1 or 2 ranks </a:t>
            </a:r>
            <a:r>
              <a:rPr lang="en-US" sz="2200" dirty="0"/>
              <a:t>of 8 chips each</a:t>
            </a:r>
          </a:p>
          <a:p>
            <a:r>
              <a:rPr lang="en-US" sz="2600" dirty="0"/>
              <a:t>Inside each PIM chip there are:</a:t>
            </a:r>
          </a:p>
          <a:p>
            <a:pPr lvl="1"/>
            <a:r>
              <a:rPr lang="en-US" dirty="0"/>
              <a:t>8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64MB banks </a:t>
            </a:r>
            <a:r>
              <a:rPr lang="en-US" dirty="0"/>
              <a:t>per chip: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Main RAM (MRAM)</a:t>
            </a:r>
            <a:r>
              <a:rPr lang="en-US" dirty="0"/>
              <a:t> banks</a:t>
            </a:r>
          </a:p>
          <a:p>
            <a:pPr lvl="1"/>
            <a:r>
              <a:rPr lang="en-US" dirty="0"/>
              <a:t>8 </a:t>
            </a:r>
            <a:r>
              <a:rPr lang="en-US" dirty="0">
                <a:solidFill>
                  <a:srgbClr val="0070C0"/>
                </a:solidFill>
              </a:rPr>
              <a:t>DRAM Processing Units (DPUs)</a:t>
            </a:r>
            <a:r>
              <a:rPr lang="en-US" dirty="0"/>
              <a:t> in each chip, 64 DPUs per rank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A1802DE-1D59-FB46-A9C9-50AD777D44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92728" y="4450292"/>
            <a:ext cx="2197507" cy="13896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276EC1F-546A-D24F-B390-78D54FF76D9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64245" y="4450292"/>
            <a:ext cx="1195702" cy="138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2385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60BC12-78E4-E640-9EC2-E82468FE6A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800" dirty="0"/>
              <a:t>Parallel Reduction on GPU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34F6E48-FE84-0D47-BD67-DBB9F4C7211D}"/>
              </a:ext>
            </a:extLst>
          </p:cNvPr>
          <p:cNvSpPr txBox="1"/>
          <p:nvPr/>
        </p:nvSpPr>
        <p:spPr>
          <a:xfrm>
            <a:off x="3420883" y="6504801"/>
            <a:ext cx="22862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0432F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https://youtu.be/PN0h5XPhJIM</a:t>
            </a:r>
            <a:endParaRPr lang="en-US" sz="1200" dirty="0">
              <a:solidFill>
                <a:srgbClr val="0432FF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5C6568-927A-334D-B048-56C5B93411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1100" y="940594"/>
            <a:ext cx="6781800" cy="5474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044544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DB6EA13C-948E-8E4D-9135-2D141B59AC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2000" y="4973388"/>
            <a:ext cx="6840000" cy="150361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7D5C6AE-F169-1E42-BF25-337084ECB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91600" cy="1066800"/>
          </a:xfrm>
        </p:spPr>
        <p:txBody>
          <a:bodyPr/>
          <a:lstStyle/>
          <a:p>
            <a:r>
              <a:rPr lang="en-US" sz="3800" dirty="0" err="1"/>
              <a:t>AiM</a:t>
            </a:r>
            <a:r>
              <a:rPr lang="en-US" sz="3800" dirty="0"/>
              <a:t>: Adder Tree: Bank-wide </a:t>
            </a:r>
            <a:r>
              <a:rPr lang="en-US" sz="3800" dirty="0" err="1"/>
              <a:t>Mantisa</a:t>
            </a:r>
            <a:r>
              <a:rPr lang="en-US" sz="3800" dirty="0"/>
              <a:t> Shift (I)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C3A36B-EFFE-914B-9A09-F852530E53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1"/>
            <a:ext cx="8610600" cy="5276850"/>
          </a:xfrm>
        </p:spPr>
        <p:txBody>
          <a:bodyPr/>
          <a:lstStyle/>
          <a:p>
            <a:r>
              <a:rPr lang="en-US" dirty="0"/>
              <a:t>Bank-wide </a:t>
            </a:r>
            <a:r>
              <a:rPr lang="en-US" dirty="0" err="1"/>
              <a:t>Mantisa</a:t>
            </a:r>
            <a:r>
              <a:rPr lang="en-US" dirty="0"/>
              <a:t> Shift (BWMS)</a:t>
            </a:r>
          </a:p>
          <a:p>
            <a:pPr lvl="1"/>
            <a:r>
              <a:rPr lang="en-US" dirty="0"/>
              <a:t>Find MAX EX of 16 EXs</a:t>
            </a:r>
          </a:p>
          <a:p>
            <a:pPr lvl="1"/>
            <a:r>
              <a:rPr lang="en-US" dirty="0"/>
              <a:t>Obtain the differences</a:t>
            </a:r>
          </a:p>
          <a:p>
            <a:pPr lvl="1"/>
            <a:r>
              <a:rPr lang="en-US" dirty="0"/>
              <a:t>Shift all MAs by the differences</a:t>
            </a:r>
          </a:p>
          <a:p>
            <a:pPr lvl="1"/>
            <a:r>
              <a:rPr lang="en-US" dirty="0"/>
              <a:t>Perform MA additions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F7BE19-F772-FD44-BB35-F14D60FD91B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9" name="TextBox 8">
            <a:hlinkClick r:id="rId4"/>
            <a:extLst>
              <a:ext uri="{FF2B5EF4-FFF2-40B4-BE49-F238E27FC236}">
                <a16:creationId xmlns:a16="http://schemas.microsoft.com/office/drawing/2014/main" id="{300F8531-5F6B-A146-86A1-FE1632F44DCA}"/>
              </a:ext>
            </a:extLst>
          </p:cNvPr>
          <p:cNvSpPr txBox="1"/>
          <p:nvPr/>
        </p:nvSpPr>
        <p:spPr>
          <a:xfrm>
            <a:off x="523762" y="6477000"/>
            <a:ext cx="8096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/>
              <a:t>Lee et al., A 1ynm 1.25V 8Gb, 16Gb/s/pin GDDR6-based Accelerator-in-Memory supporting 1TFLOPS MAC Operation and Various Activation Functions for Deep-Learning Applications,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BB97ECE-0DC2-5E47-BF40-A980786173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971800"/>
            <a:ext cx="9144000" cy="19684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250126A-4EAE-B943-8894-CC1CE2281D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55200" y="1072274"/>
            <a:ext cx="3312000" cy="1656000"/>
          </a:xfrm>
          <a:prstGeom prst="rect">
            <a:avLst/>
          </a:prstGeom>
          <a:ln w="25400">
            <a:solidFill>
              <a:srgbClr val="0070C0"/>
            </a:solidFill>
          </a:ln>
        </p:spPr>
      </p:pic>
      <p:sp>
        <p:nvSpPr>
          <p:cNvPr id="8" name="Multiply 7">
            <a:extLst>
              <a:ext uri="{FF2B5EF4-FFF2-40B4-BE49-F238E27FC236}">
                <a16:creationId xmlns:a16="http://schemas.microsoft.com/office/drawing/2014/main" id="{DF8F5976-166E-4A43-A261-54426855A36A}"/>
              </a:ext>
            </a:extLst>
          </p:cNvPr>
          <p:cNvSpPr/>
          <p:nvPr/>
        </p:nvSpPr>
        <p:spPr bwMode="auto">
          <a:xfrm>
            <a:off x="4876800" y="666684"/>
            <a:ext cx="4521926" cy="2533716"/>
          </a:xfrm>
          <a:prstGeom prst="mathMultiply">
            <a:avLst/>
          </a:prstGeom>
          <a:solidFill>
            <a:srgbClr val="FF0000">
              <a:alpha val="34902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35364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D5C6AE-F169-1E42-BF25-337084ECB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91600" cy="1066800"/>
          </a:xfrm>
        </p:spPr>
        <p:txBody>
          <a:bodyPr/>
          <a:lstStyle/>
          <a:p>
            <a:r>
              <a:rPr lang="en-US" sz="3800" dirty="0" err="1"/>
              <a:t>AiM</a:t>
            </a:r>
            <a:r>
              <a:rPr lang="en-US" sz="3800" dirty="0"/>
              <a:t>: Adder Tree: Bank-wide </a:t>
            </a:r>
            <a:r>
              <a:rPr lang="en-US" sz="3800" dirty="0" err="1"/>
              <a:t>Mantisa</a:t>
            </a:r>
            <a:r>
              <a:rPr lang="en-US" sz="3800" dirty="0"/>
              <a:t> Shift (II)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C3A36B-EFFE-914B-9A09-F852530E53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1"/>
            <a:ext cx="8610600" cy="5276850"/>
          </a:xfrm>
        </p:spPr>
        <p:txBody>
          <a:bodyPr/>
          <a:lstStyle/>
          <a:p>
            <a:r>
              <a:rPr lang="en-US" dirty="0"/>
              <a:t>Bank-wide </a:t>
            </a:r>
            <a:r>
              <a:rPr lang="en-US" dirty="0" err="1"/>
              <a:t>Mantisa</a:t>
            </a:r>
            <a:r>
              <a:rPr lang="en-US" dirty="0"/>
              <a:t> Shift (BWMS)</a:t>
            </a:r>
          </a:p>
          <a:p>
            <a:pPr lvl="1"/>
            <a:r>
              <a:rPr lang="en-US" dirty="0"/>
              <a:t>Find MAX EX of 16 EXs</a:t>
            </a:r>
          </a:p>
          <a:p>
            <a:pPr lvl="1"/>
            <a:r>
              <a:rPr lang="en-US" dirty="0"/>
              <a:t>Obtain the differences</a:t>
            </a:r>
          </a:p>
          <a:p>
            <a:pPr lvl="1"/>
            <a:r>
              <a:rPr lang="en-US" dirty="0"/>
              <a:t>Shift all MAs by the differences</a:t>
            </a:r>
          </a:p>
          <a:p>
            <a:pPr lvl="1"/>
            <a:r>
              <a:rPr lang="en-US" dirty="0"/>
              <a:t>Perform MA additions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F7BE19-F772-FD44-BB35-F14D60FD91B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9" name="TextBox 8">
            <a:hlinkClick r:id="rId3"/>
            <a:extLst>
              <a:ext uri="{FF2B5EF4-FFF2-40B4-BE49-F238E27FC236}">
                <a16:creationId xmlns:a16="http://schemas.microsoft.com/office/drawing/2014/main" id="{300F8531-5F6B-A146-86A1-FE1632F44DCA}"/>
              </a:ext>
            </a:extLst>
          </p:cNvPr>
          <p:cNvSpPr txBox="1"/>
          <p:nvPr/>
        </p:nvSpPr>
        <p:spPr>
          <a:xfrm>
            <a:off x="523762" y="6477000"/>
            <a:ext cx="8096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/>
              <a:t>Lee et al., A 1ynm 1.25V 8Gb, 16Gb/s/pin GDDR6-based Accelerator-in-Memory supporting 1TFLOPS MAC Operation and Various Activation Functions for Deep-Learning Applications,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BB97ECE-0DC2-5E47-BF40-A980786173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971800"/>
            <a:ext cx="9144000" cy="19684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250126A-4EAE-B943-8894-CC1CE2281D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55200" y="1072274"/>
            <a:ext cx="3312000" cy="1656000"/>
          </a:xfrm>
          <a:prstGeom prst="rect">
            <a:avLst/>
          </a:prstGeom>
          <a:ln w="25400">
            <a:solidFill>
              <a:srgbClr val="0070C0"/>
            </a:solidFill>
          </a:ln>
        </p:spPr>
      </p:pic>
      <p:sp>
        <p:nvSpPr>
          <p:cNvPr id="8" name="Multiply 7">
            <a:extLst>
              <a:ext uri="{FF2B5EF4-FFF2-40B4-BE49-F238E27FC236}">
                <a16:creationId xmlns:a16="http://schemas.microsoft.com/office/drawing/2014/main" id="{DF8F5976-166E-4A43-A261-54426855A36A}"/>
              </a:ext>
            </a:extLst>
          </p:cNvPr>
          <p:cNvSpPr/>
          <p:nvPr/>
        </p:nvSpPr>
        <p:spPr bwMode="auto">
          <a:xfrm>
            <a:off x="4876800" y="666684"/>
            <a:ext cx="4521926" cy="2533716"/>
          </a:xfrm>
          <a:prstGeom prst="mathMultiply">
            <a:avLst/>
          </a:prstGeom>
          <a:solidFill>
            <a:srgbClr val="FF0000">
              <a:alpha val="34902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8EF5193-1822-064B-8059-36C033182095}"/>
              </a:ext>
            </a:extLst>
          </p:cNvPr>
          <p:cNvGrpSpPr/>
          <p:nvPr/>
        </p:nvGrpSpPr>
        <p:grpSpPr>
          <a:xfrm>
            <a:off x="5029200" y="5105400"/>
            <a:ext cx="2971800" cy="1293352"/>
            <a:chOff x="5562600" y="5171358"/>
            <a:chExt cx="2971800" cy="1293352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00B44D38-4C89-C646-9650-3ABDDE94153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562600" y="5171358"/>
              <a:ext cx="2863850" cy="1293352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51CF3D4-9CF0-A64F-8252-B953AE4DD891}"/>
                </a:ext>
              </a:extLst>
            </p:cNvPr>
            <p:cNvSpPr/>
            <p:nvPr/>
          </p:nvSpPr>
          <p:spPr bwMode="auto">
            <a:xfrm>
              <a:off x="8153400" y="5171358"/>
              <a:ext cx="381000" cy="31504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3869185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D5C6AE-F169-1E42-BF25-337084ECB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91600" cy="1066800"/>
          </a:xfrm>
        </p:spPr>
        <p:txBody>
          <a:bodyPr/>
          <a:lstStyle/>
          <a:p>
            <a:r>
              <a:rPr lang="en-US" sz="3800" dirty="0" err="1"/>
              <a:t>AiM</a:t>
            </a:r>
            <a:r>
              <a:rPr lang="en-US" sz="3800" dirty="0"/>
              <a:t>: Accumulation Operation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C3A36B-EFFE-914B-9A09-F852530E53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1"/>
            <a:ext cx="8610600" cy="5276850"/>
          </a:xfrm>
        </p:spPr>
        <p:txBody>
          <a:bodyPr/>
          <a:lstStyle/>
          <a:p>
            <a:r>
              <a:rPr lang="en-US" dirty="0"/>
              <a:t>Up to 64 MAC commands between ACT</a:t>
            </a:r>
          </a:p>
          <a:p>
            <a:pPr lvl="1"/>
            <a:r>
              <a:rPr lang="en-US" dirty="0"/>
              <a:t>1 MAC every 1ns (</a:t>
            </a:r>
            <a:r>
              <a:rPr lang="en-US" dirty="0" err="1"/>
              <a:t>t</a:t>
            </a:r>
            <a:r>
              <a:rPr lang="en-US" baseline="-25000" dirty="0" err="1"/>
              <a:t>CCDS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64 x 256 bits = 2 KB (row size)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F7BE19-F772-FD44-BB35-F14D60FD91B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9" name="TextBox 8">
            <a:hlinkClick r:id="rId3"/>
            <a:extLst>
              <a:ext uri="{FF2B5EF4-FFF2-40B4-BE49-F238E27FC236}">
                <a16:creationId xmlns:a16="http://schemas.microsoft.com/office/drawing/2014/main" id="{300F8531-5F6B-A146-86A1-FE1632F44DCA}"/>
              </a:ext>
            </a:extLst>
          </p:cNvPr>
          <p:cNvSpPr txBox="1"/>
          <p:nvPr/>
        </p:nvSpPr>
        <p:spPr>
          <a:xfrm>
            <a:off x="523762" y="6477000"/>
            <a:ext cx="8096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/>
              <a:t>Lee et al., A 1ynm 1.25V 8Gb, 16Gb/s/pin GDDR6-based Accelerator-in-Memory supporting 1TFLOPS MAC Operation and Various Activation Functions for Deep-Learning Applications,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83B6673-2962-FB42-BEA9-9B0D9C9B72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6516" y="1447800"/>
            <a:ext cx="1971284" cy="1620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1FA5DC6-3C16-C04B-A0ED-3982AB514C33}"/>
              </a:ext>
            </a:extLst>
          </p:cNvPr>
          <p:cNvSpPr/>
          <p:nvPr/>
        </p:nvSpPr>
        <p:spPr bwMode="auto">
          <a:xfrm>
            <a:off x="7125816" y="1882591"/>
            <a:ext cx="316384" cy="390709"/>
          </a:xfrm>
          <a:prstGeom prst="rect">
            <a:avLst/>
          </a:prstGeom>
          <a:solidFill>
            <a:srgbClr val="00B05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54445F-A867-AB4B-8B5D-74D99F8F76A3}"/>
              </a:ext>
            </a:extLst>
          </p:cNvPr>
          <p:cNvSpPr/>
          <p:nvPr/>
        </p:nvSpPr>
        <p:spPr bwMode="auto">
          <a:xfrm>
            <a:off x="7446491" y="1879417"/>
            <a:ext cx="1586384" cy="174808"/>
          </a:xfrm>
          <a:prstGeom prst="rect">
            <a:avLst/>
          </a:prstGeom>
          <a:solidFill>
            <a:schemeClr val="accent2">
              <a:alpha val="25098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E6DE4A8-ABBF-6A4F-894F-2991C101DF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332615"/>
            <a:ext cx="9144000" cy="1544185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99183C60-94BF-4C4C-A496-558463133CC6}"/>
              </a:ext>
            </a:extLst>
          </p:cNvPr>
          <p:cNvSpPr/>
          <p:nvPr/>
        </p:nvSpPr>
        <p:spPr bwMode="auto">
          <a:xfrm>
            <a:off x="1172497" y="4132369"/>
            <a:ext cx="504000" cy="234000"/>
          </a:xfrm>
          <a:prstGeom prst="rect">
            <a:avLst/>
          </a:prstGeom>
          <a:solidFill>
            <a:schemeClr val="tx2">
              <a:alpha val="25098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3BBF2DF-9FA7-4648-8372-0D20878EDA54}"/>
              </a:ext>
            </a:extLst>
          </p:cNvPr>
          <p:cNvSpPr/>
          <p:nvPr/>
        </p:nvSpPr>
        <p:spPr bwMode="auto">
          <a:xfrm>
            <a:off x="2209800" y="4132369"/>
            <a:ext cx="504000" cy="234000"/>
          </a:xfrm>
          <a:prstGeom prst="rect">
            <a:avLst/>
          </a:prstGeom>
          <a:solidFill>
            <a:srgbClr val="00B05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62F3ECF-4B16-DB47-AF53-15F859D2A813}"/>
              </a:ext>
            </a:extLst>
          </p:cNvPr>
          <p:cNvSpPr/>
          <p:nvPr/>
        </p:nvSpPr>
        <p:spPr bwMode="auto">
          <a:xfrm>
            <a:off x="3247103" y="4132369"/>
            <a:ext cx="504000" cy="234000"/>
          </a:xfrm>
          <a:prstGeom prst="rect">
            <a:avLst/>
          </a:prstGeom>
          <a:solidFill>
            <a:srgbClr val="00B05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F2C1C5E-F4AB-7648-9B42-8BCD57FD2C42}"/>
              </a:ext>
            </a:extLst>
          </p:cNvPr>
          <p:cNvSpPr/>
          <p:nvPr/>
        </p:nvSpPr>
        <p:spPr bwMode="auto">
          <a:xfrm>
            <a:off x="4257416" y="4132369"/>
            <a:ext cx="504000" cy="234000"/>
          </a:xfrm>
          <a:prstGeom prst="rect">
            <a:avLst/>
          </a:prstGeom>
          <a:solidFill>
            <a:srgbClr val="00B05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D475DC0-D0C3-EF4B-84B4-A8A125B5D33A}"/>
              </a:ext>
            </a:extLst>
          </p:cNvPr>
          <p:cNvSpPr/>
          <p:nvPr/>
        </p:nvSpPr>
        <p:spPr bwMode="auto">
          <a:xfrm>
            <a:off x="5285995" y="4132369"/>
            <a:ext cx="504000" cy="234000"/>
          </a:xfrm>
          <a:prstGeom prst="rect">
            <a:avLst/>
          </a:prstGeom>
          <a:solidFill>
            <a:srgbClr val="00B05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1DBBCCD-4648-D94C-BCD7-FAF86615A015}"/>
              </a:ext>
            </a:extLst>
          </p:cNvPr>
          <p:cNvSpPr/>
          <p:nvPr/>
        </p:nvSpPr>
        <p:spPr bwMode="auto">
          <a:xfrm>
            <a:off x="6308647" y="4132369"/>
            <a:ext cx="504000" cy="234000"/>
          </a:xfrm>
          <a:prstGeom prst="rect">
            <a:avLst/>
          </a:prstGeom>
          <a:solidFill>
            <a:srgbClr val="00B05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B18BF9D-4FF7-904F-B153-42350D9BF876}"/>
              </a:ext>
            </a:extLst>
          </p:cNvPr>
          <p:cNvSpPr/>
          <p:nvPr/>
        </p:nvSpPr>
        <p:spPr bwMode="auto">
          <a:xfrm>
            <a:off x="7360601" y="4132369"/>
            <a:ext cx="504000" cy="234000"/>
          </a:xfrm>
          <a:prstGeom prst="rect">
            <a:avLst/>
          </a:prstGeom>
          <a:solidFill>
            <a:srgbClr val="00B05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C0BCEDC-2492-0747-8C96-5EB73A9D30E0}"/>
              </a:ext>
            </a:extLst>
          </p:cNvPr>
          <p:cNvSpPr/>
          <p:nvPr/>
        </p:nvSpPr>
        <p:spPr bwMode="auto">
          <a:xfrm>
            <a:off x="8383253" y="4132369"/>
            <a:ext cx="504000" cy="234000"/>
          </a:xfrm>
          <a:prstGeom prst="rect">
            <a:avLst/>
          </a:prstGeom>
          <a:solidFill>
            <a:srgbClr val="00B05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70577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8DC83C53-0A18-004E-ABB7-2FFFAB8451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32615"/>
            <a:ext cx="9144000" cy="154418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D7492EF-6234-D648-84A4-F4AD7BE8D1BA}"/>
              </a:ext>
            </a:extLst>
          </p:cNvPr>
          <p:cNvSpPr/>
          <p:nvPr/>
        </p:nvSpPr>
        <p:spPr bwMode="auto">
          <a:xfrm>
            <a:off x="1172497" y="4132369"/>
            <a:ext cx="504000" cy="234000"/>
          </a:xfrm>
          <a:prstGeom prst="rect">
            <a:avLst/>
          </a:prstGeom>
          <a:solidFill>
            <a:schemeClr val="tx2">
              <a:alpha val="25098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C2304BC-012B-5F42-B633-91F7471D14EE}"/>
              </a:ext>
            </a:extLst>
          </p:cNvPr>
          <p:cNvSpPr/>
          <p:nvPr/>
        </p:nvSpPr>
        <p:spPr bwMode="auto">
          <a:xfrm>
            <a:off x="2209800" y="4132369"/>
            <a:ext cx="504000" cy="234000"/>
          </a:xfrm>
          <a:prstGeom prst="rect">
            <a:avLst/>
          </a:prstGeom>
          <a:solidFill>
            <a:srgbClr val="00B05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B251B8E-2FFE-6046-92FD-21B2153EABD0}"/>
              </a:ext>
            </a:extLst>
          </p:cNvPr>
          <p:cNvSpPr/>
          <p:nvPr/>
        </p:nvSpPr>
        <p:spPr bwMode="auto">
          <a:xfrm>
            <a:off x="3247103" y="4132369"/>
            <a:ext cx="504000" cy="234000"/>
          </a:xfrm>
          <a:prstGeom prst="rect">
            <a:avLst/>
          </a:prstGeom>
          <a:solidFill>
            <a:srgbClr val="00B05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42CDA10-55A5-094A-A263-E159DB2F8DCD}"/>
              </a:ext>
            </a:extLst>
          </p:cNvPr>
          <p:cNvSpPr/>
          <p:nvPr/>
        </p:nvSpPr>
        <p:spPr bwMode="auto">
          <a:xfrm>
            <a:off x="4257416" y="4132369"/>
            <a:ext cx="504000" cy="234000"/>
          </a:xfrm>
          <a:prstGeom prst="rect">
            <a:avLst/>
          </a:prstGeom>
          <a:solidFill>
            <a:srgbClr val="00B05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DB24B6D-F309-2443-AAEE-618CC4DD02E4}"/>
              </a:ext>
            </a:extLst>
          </p:cNvPr>
          <p:cNvSpPr/>
          <p:nvPr/>
        </p:nvSpPr>
        <p:spPr bwMode="auto">
          <a:xfrm>
            <a:off x="5285995" y="4132369"/>
            <a:ext cx="504000" cy="234000"/>
          </a:xfrm>
          <a:prstGeom prst="rect">
            <a:avLst/>
          </a:prstGeom>
          <a:solidFill>
            <a:srgbClr val="00B05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5BAD996-A2FD-B949-9C82-41E46D12C824}"/>
              </a:ext>
            </a:extLst>
          </p:cNvPr>
          <p:cNvSpPr/>
          <p:nvPr/>
        </p:nvSpPr>
        <p:spPr bwMode="auto">
          <a:xfrm>
            <a:off x="6308647" y="4132369"/>
            <a:ext cx="504000" cy="234000"/>
          </a:xfrm>
          <a:prstGeom prst="rect">
            <a:avLst/>
          </a:prstGeom>
          <a:solidFill>
            <a:srgbClr val="00B05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5577200-5C3E-3A47-84C0-003B2E740186}"/>
              </a:ext>
            </a:extLst>
          </p:cNvPr>
          <p:cNvSpPr/>
          <p:nvPr/>
        </p:nvSpPr>
        <p:spPr bwMode="auto">
          <a:xfrm>
            <a:off x="7360601" y="4132369"/>
            <a:ext cx="504000" cy="234000"/>
          </a:xfrm>
          <a:prstGeom prst="rect">
            <a:avLst/>
          </a:prstGeom>
          <a:solidFill>
            <a:srgbClr val="00B05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BF08700-AB9E-744A-B10A-CF058FB0D133}"/>
              </a:ext>
            </a:extLst>
          </p:cNvPr>
          <p:cNvSpPr/>
          <p:nvPr/>
        </p:nvSpPr>
        <p:spPr bwMode="auto">
          <a:xfrm>
            <a:off x="8383253" y="4132369"/>
            <a:ext cx="504000" cy="234000"/>
          </a:xfrm>
          <a:prstGeom prst="rect">
            <a:avLst/>
          </a:prstGeom>
          <a:solidFill>
            <a:srgbClr val="00B05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D5C6AE-F169-1E42-BF25-337084ECB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91600" cy="1066800"/>
          </a:xfrm>
        </p:spPr>
        <p:txBody>
          <a:bodyPr/>
          <a:lstStyle/>
          <a:p>
            <a:r>
              <a:rPr lang="en-US" sz="3800" dirty="0" err="1"/>
              <a:t>AiM</a:t>
            </a:r>
            <a:r>
              <a:rPr lang="en-US" sz="3800" dirty="0"/>
              <a:t>: Accumulation Operation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C3A36B-EFFE-914B-9A09-F852530E53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1"/>
            <a:ext cx="8610600" cy="5276850"/>
          </a:xfrm>
        </p:spPr>
        <p:txBody>
          <a:bodyPr/>
          <a:lstStyle/>
          <a:p>
            <a:r>
              <a:rPr lang="en-US" dirty="0"/>
              <a:t>Up to 64 MAC commands between ACT</a:t>
            </a:r>
          </a:p>
          <a:p>
            <a:pPr lvl="1"/>
            <a:r>
              <a:rPr lang="en-US" dirty="0"/>
              <a:t>1 MAC every 1ns (</a:t>
            </a:r>
            <a:r>
              <a:rPr lang="en-US" dirty="0" err="1"/>
              <a:t>t</a:t>
            </a:r>
            <a:r>
              <a:rPr lang="en-US" baseline="-25000" dirty="0" err="1"/>
              <a:t>CCDS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64 x 256 bits = 2 KB (row size)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F7BE19-F772-FD44-BB35-F14D60FD91B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9" name="TextBox 8">
            <a:hlinkClick r:id="rId4"/>
            <a:extLst>
              <a:ext uri="{FF2B5EF4-FFF2-40B4-BE49-F238E27FC236}">
                <a16:creationId xmlns:a16="http://schemas.microsoft.com/office/drawing/2014/main" id="{300F8531-5F6B-A146-86A1-FE1632F44DCA}"/>
              </a:ext>
            </a:extLst>
          </p:cNvPr>
          <p:cNvSpPr txBox="1"/>
          <p:nvPr/>
        </p:nvSpPr>
        <p:spPr>
          <a:xfrm>
            <a:off x="523762" y="6477000"/>
            <a:ext cx="8096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/>
              <a:t>Lee et al., A 1ynm 1.25V 8Gb, 16Gb/s/pin GDDR6-based Accelerator-in-Memory supporting 1TFLOPS MAC Operation and Various Activation Functions for Deep-Learning Applications,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83B6673-2962-FB42-BEA9-9B0D9C9B72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96516" y="1447800"/>
            <a:ext cx="1971284" cy="1620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1FA5DC6-3C16-C04B-A0ED-3982AB514C33}"/>
              </a:ext>
            </a:extLst>
          </p:cNvPr>
          <p:cNvSpPr/>
          <p:nvPr/>
        </p:nvSpPr>
        <p:spPr bwMode="auto">
          <a:xfrm>
            <a:off x="7125816" y="1882591"/>
            <a:ext cx="316384" cy="390709"/>
          </a:xfrm>
          <a:prstGeom prst="rect">
            <a:avLst/>
          </a:prstGeom>
          <a:solidFill>
            <a:srgbClr val="00B05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54445F-A867-AB4B-8B5D-74D99F8F76A3}"/>
              </a:ext>
            </a:extLst>
          </p:cNvPr>
          <p:cNvSpPr/>
          <p:nvPr/>
        </p:nvSpPr>
        <p:spPr bwMode="auto">
          <a:xfrm>
            <a:off x="7446491" y="1879417"/>
            <a:ext cx="1586384" cy="174808"/>
          </a:xfrm>
          <a:prstGeom prst="rect">
            <a:avLst/>
          </a:prstGeom>
          <a:solidFill>
            <a:schemeClr val="accent2">
              <a:alpha val="25098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881513B-E402-4147-BF30-0E747450705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3342707"/>
            <a:ext cx="9144000" cy="1534093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1AF2145-D368-D54A-AAC0-C9CFD3CC9A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27375" y="4953000"/>
            <a:ext cx="2889250" cy="1489446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DDFDED1D-277C-044A-BF74-CAB7FDF3BF9B}"/>
              </a:ext>
            </a:extLst>
          </p:cNvPr>
          <p:cNvSpPr/>
          <p:nvPr/>
        </p:nvSpPr>
        <p:spPr bwMode="auto">
          <a:xfrm>
            <a:off x="1184691" y="4129770"/>
            <a:ext cx="504000" cy="234000"/>
          </a:xfrm>
          <a:prstGeom prst="rect">
            <a:avLst/>
          </a:prstGeom>
          <a:solidFill>
            <a:schemeClr val="tx2">
              <a:alpha val="25098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9EF6581-C86D-D54D-B97D-6A6C012E5BE1}"/>
              </a:ext>
            </a:extLst>
          </p:cNvPr>
          <p:cNvSpPr/>
          <p:nvPr/>
        </p:nvSpPr>
        <p:spPr bwMode="auto">
          <a:xfrm>
            <a:off x="2221994" y="4129770"/>
            <a:ext cx="504000" cy="234000"/>
          </a:xfrm>
          <a:prstGeom prst="rect">
            <a:avLst/>
          </a:prstGeom>
          <a:solidFill>
            <a:srgbClr val="00B05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A98EF7F-9265-4440-8F43-D938D003AC38}"/>
              </a:ext>
            </a:extLst>
          </p:cNvPr>
          <p:cNvSpPr/>
          <p:nvPr/>
        </p:nvSpPr>
        <p:spPr bwMode="auto">
          <a:xfrm>
            <a:off x="3259297" y="4129770"/>
            <a:ext cx="504000" cy="234000"/>
          </a:xfrm>
          <a:prstGeom prst="rect">
            <a:avLst/>
          </a:prstGeom>
          <a:solidFill>
            <a:srgbClr val="00B05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35973A5-AF28-AD41-80F3-8595391A2407}"/>
              </a:ext>
            </a:extLst>
          </p:cNvPr>
          <p:cNvSpPr/>
          <p:nvPr/>
        </p:nvSpPr>
        <p:spPr bwMode="auto">
          <a:xfrm>
            <a:off x="4268550" y="4129770"/>
            <a:ext cx="504000" cy="234000"/>
          </a:xfrm>
          <a:prstGeom prst="rect">
            <a:avLst/>
          </a:prstGeom>
          <a:solidFill>
            <a:srgbClr val="00B05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C27E835-A59A-5E4D-BB5A-87D4750A3ACC}"/>
              </a:ext>
            </a:extLst>
          </p:cNvPr>
          <p:cNvSpPr/>
          <p:nvPr/>
        </p:nvSpPr>
        <p:spPr bwMode="auto">
          <a:xfrm>
            <a:off x="5279874" y="4129770"/>
            <a:ext cx="504000" cy="234000"/>
          </a:xfrm>
          <a:prstGeom prst="rect">
            <a:avLst/>
          </a:prstGeom>
          <a:solidFill>
            <a:schemeClr val="accent1">
              <a:lumMod val="75000"/>
              <a:alpha val="25098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B814911C-5D9A-8540-A79B-9034C2F01464}"/>
              </a:ext>
            </a:extLst>
          </p:cNvPr>
          <p:cNvSpPr/>
          <p:nvPr/>
        </p:nvSpPr>
        <p:spPr bwMode="auto">
          <a:xfrm>
            <a:off x="6319636" y="4129770"/>
            <a:ext cx="504000" cy="234000"/>
          </a:xfrm>
          <a:prstGeom prst="rect">
            <a:avLst/>
          </a:prstGeom>
          <a:solidFill>
            <a:schemeClr val="tx2">
              <a:alpha val="25098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9B46ED7-2E38-084F-BE90-190DD4172347}"/>
              </a:ext>
            </a:extLst>
          </p:cNvPr>
          <p:cNvSpPr/>
          <p:nvPr/>
        </p:nvSpPr>
        <p:spPr bwMode="auto">
          <a:xfrm>
            <a:off x="7344745" y="4129770"/>
            <a:ext cx="504000" cy="234000"/>
          </a:xfrm>
          <a:prstGeom prst="rect">
            <a:avLst/>
          </a:prstGeom>
          <a:solidFill>
            <a:srgbClr val="00B05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62532A22-20D4-E845-A55A-C7BDBFB9A274}"/>
              </a:ext>
            </a:extLst>
          </p:cNvPr>
          <p:cNvSpPr/>
          <p:nvPr/>
        </p:nvSpPr>
        <p:spPr bwMode="auto">
          <a:xfrm>
            <a:off x="8387903" y="4129770"/>
            <a:ext cx="504000" cy="234000"/>
          </a:xfrm>
          <a:prstGeom prst="rect">
            <a:avLst/>
          </a:prstGeom>
          <a:solidFill>
            <a:srgbClr val="00B05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78422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D5C6AE-F169-1E42-BF25-337084ECB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91600" cy="1066800"/>
          </a:xfrm>
        </p:spPr>
        <p:txBody>
          <a:bodyPr/>
          <a:lstStyle/>
          <a:p>
            <a:r>
              <a:rPr lang="en-US" sz="3800" dirty="0" err="1"/>
              <a:t>AiM</a:t>
            </a:r>
            <a:r>
              <a:rPr lang="en-US" sz="3800" dirty="0"/>
              <a:t>: Multi-latch Operation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C3A36B-EFFE-914B-9A09-F852530E53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1"/>
            <a:ext cx="8610600" cy="5276850"/>
          </a:xfrm>
        </p:spPr>
        <p:txBody>
          <a:bodyPr/>
          <a:lstStyle/>
          <a:p>
            <a:r>
              <a:rPr lang="en-US" dirty="0"/>
              <a:t>Save writes with selectable latches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F7BE19-F772-FD44-BB35-F14D60FD91B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9" name="TextBox 8">
            <a:hlinkClick r:id="rId3"/>
            <a:extLst>
              <a:ext uri="{FF2B5EF4-FFF2-40B4-BE49-F238E27FC236}">
                <a16:creationId xmlns:a16="http://schemas.microsoft.com/office/drawing/2014/main" id="{300F8531-5F6B-A146-86A1-FE1632F44DCA}"/>
              </a:ext>
            </a:extLst>
          </p:cNvPr>
          <p:cNvSpPr txBox="1"/>
          <p:nvPr/>
        </p:nvSpPr>
        <p:spPr>
          <a:xfrm>
            <a:off x="523762" y="6477000"/>
            <a:ext cx="8096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/>
              <a:t>Lee et al., A 1ynm 1.25V 8Gb, 16Gb/s/pin GDDR6-based Accelerator-in-Memory supporting 1TFLOPS MAC Operation and Various Activation Functions for Deep-Learning Applications,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83B6673-2962-FB42-BEA9-9B0D9C9B72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6516" y="1447800"/>
            <a:ext cx="1971284" cy="1620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1FA5DC6-3C16-C04B-A0ED-3982AB514C33}"/>
              </a:ext>
            </a:extLst>
          </p:cNvPr>
          <p:cNvSpPr/>
          <p:nvPr/>
        </p:nvSpPr>
        <p:spPr bwMode="auto">
          <a:xfrm>
            <a:off x="7125816" y="1882591"/>
            <a:ext cx="316384" cy="390709"/>
          </a:xfrm>
          <a:prstGeom prst="rect">
            <a:avLst/>
          </a:prstGeom>
          <a:solidFill>
            <a:srgbClr val="00B05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54445F-A867-AB4B-8B5D-74D99F8F76A3}"/>
              </a:ext>
            </a:extLst>
          </p:cNvPr>
          <p:cNvSpPr/>
          <p:nvPr/>
        </p:nvSpPr>
        <p:spPr bwMode="auto">
          <a:xfrm>
            <a:off x="7446491" y="1879417"/>
            <a:ext cx="1586384" cy="174808"/>
          </a:xfrm>
          <a:prstGeom prst="rect">
            <a:avLst/>
          </a:prstGeom>
          <a:solidFill>
            <a:schemeClr val="accent2">
              <a:alpha val="25098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4DD1B1F-2757-0447-9544-551EB81D9E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1284" y="1540331"/>
            <a:ext cx="3783516" cy="196486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D656D17-FC17-BF49-BBB1-05F5DFE7DFD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375649"/>
            <a:ext cx="9144000" cy="72975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59D70AC-D155-4446-87ED-CED7322BED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285258"/>
            <a:ext cx="9144000" cy="103934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C130FF6-9856-6144-86B4-4AF761EDE4D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55045" y="2209800"/>
            <a:ext cx="3336355" cy="1762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4080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D5C6AE-F169-1E42-BF25-337084ECB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91600" cy="1066800"/>
          </a:xfrm>
        </p:spPr>
        <p:txBody>
          <a:bodyPr/>
          <a:lstStyle/>
          <a:p>
            <a:r>
              <a:rPr lang="en-US" sz="3800" dirty="0" err="1"/>
              <a:t>AiM</a:t>
            </a:r>
            <a:r>
              <a:rPr lang="en-US" sz="3800" dirty="0"/>
              <a:t>: Activation Functions (I)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C3A36B-EFFE-914B-9A09-F852530E53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1"/>
            <a:ext cx="8610600" cy="5276850"/>
          </a:xfrm>
        </p:spPr>
        <p:txBody>
          <a:bodyPr/>
          <a:lstStyle/>
          <a:p>
            <a:r>
              <a:rPr lang="en-US" dirty="0"/>
              <a:t>Two types of activation functions</a:t>
            </a:r>
          </a:p>
          <a:p>
            <a:pPr lvl="1"/>
            <a:r>
              <a:rPr lang="en-US" dirty="0"/>
              <a:t>Calculation: </a:t>
            </a:r>
            <a:r>
              <a:rPr lang="en-US" dirty="0" err="1"/>
              <a:t>ReLU</a:t>
            </a:r>
            <a:r>
              <a:rPr lang="en-US" dirty="0"/>
              <a:t>, Leaky </a:t>
            </a:r>
            <a:r>
              <a:rPr lang="en-US" dirty="0" err="1"/>
              <a:t>ReLU</a:t>
            </a:r>
            <a:endParaRPr lang="en-US" dirty="0"/>
          </a:p>
          <a:p>
            <a:pPr lvl="1"/>
            <a:r>
              <a:rPr lang="en-US" dirty="0"/>
              <a:t>With LUT: Sigmoid, GELU, Tanh, arbitrary AF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F7BE19-F772-FD44-BB35-F14D60FD91B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9" name="TextBox 8">
            <a:hlinkClick r:id="rId3"/>
            <a:extLst>
              <a:ext uri="{FF2B5EF4-FFF2-40B4-BE49-F238E27FC236}">
                <a16:creationId xmlns:a16="http://schemas.microsoft.com/office/drawing/2014/main" id="{300F8531-5F6B-A146-86A1-FE1632F44DCA}"/>
              </a:ext>
            </a:extLst>
          </p:cNvPr>
          <p:cNvSpPr txBox="1"/>
          <p:nvPr/>
        </p:nvSpPr>
        <p:spPr>
          <a:xfrm>
            <a:off x="523762" y="6477000"/>
            <a:ext cx="8096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/>
              <a:t>Lee et al., A 1ynm 1.25V 8Gb, 16Gb/s/pin GDDR6-based Accelerator-in-Memory supporting 1TFLOPS MAC Operation and Various Activation Functions for Deep-Learning Applications,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75E3805-3889-D844-A56F-8A6FE158CC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6516" y="1447800"/>
            <a:ext cx="1971284" cy="1620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40250BC-D332-4144-B50A-20737B51D76C}"/>
              </a:ext>
            </a:extLst>
          </p:cNvPr>
          <p:cNvSpPr/>
          <p:nvPr/>
        </p:nvSpPr>
        <p:spPr bwMode="auto">
          <a:xfrm>
            <a:off x="7125816" y="1882591"/>
            <a:ext cx="316384" cy="390709"/>
          </a:xfrm>
          <a:prstGeom prst="rect">
            <a:avLst/>
          </a:prstGeom>
          <a:solidFill>
            <a:srgbClr val="00B05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43D8A77-7414-EF4C-B810-F6AF9EB555DC}"/>
              </a:ext>
            </a:extLst>
          </p:cNvPr>
          <p:cNvSpPr/>
          <p:nvPr/>
        </p:nvSpPr>
        <p:spPr bwMode="auto">
          <a:xfrm>
            <a:off x="7449666" y="2054042"/>
            <a:ext cx="1586384" cy="114483"/>
          </a:xfrm>
          <a:prstGeom prst="rect">
            <a:avLst/>
          </a:prstGeom>
          <a:solidFill>
            <a:schemeClr val="accent2">
              <a:alpha val="25098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3B2963B-02CE-4847-A96A-7E1F0913B803}"/>
              </a:ext>
            </a:extLst>
          </p:cNvPr>
          <p:cNvGrpSpPr/>
          <p:nvPr/>
        </p:nvGrpSpPr>
        <p:grpSpPr>
          <a:xfrm>
            <a:off x="685800" y="2971800"/>
            <a:ext cx="7741017" cy="2801183"/>
            <a:chOff x="501841" y="2872841"/>
            <a:chExt cx="7741017" cy="2801183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43DE580-BE5C-2745-8A4D-F1A24C16DBC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1841" y="2872841"/>
              <a:ext cx="7620000" cy="2801183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6F4F59B-1B2B-1348-9D10-552C418DE7C5}"/>
                </a:ext>
              </a:extLst>
            </p:cNvPr>
            <p:cNvSpPr/>
            <p:nvPr/>
          </p:nvSpPr>
          <p:spPr bwMode="auto">
            <a:xfrm>
              <a:off x="6858000" y="3292433"/>
              <a:ext cx="1384858" cy="120040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90A2E5CB-8CD2-FD4A-8997-D8B857B0A45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67600" y="3705520"/>
            <a:ext cx="1279639" cy="947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817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175E3805-3889-D844-A56F-8A6FE158CC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6516" y="1447800"/>
            <a:ext cx="1971284" cy="1620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40250BC-D332-4144-B50A-20737B51D76C}"/>
              </a:ext>
            </a:extLst>
          </p:cNvPr>
          <p:cNvSpPr/>
          <p:nvPr/>
        </p:nvSpPr>
        <p:spPr bwMode="auto">
          <a:xfrm>
            <a:off x="7125816" y="1882591"/>
            <a:ext cx="316384" cy="390709"/>
          </a:xfrm>
          <a:prstGeom prst="rect">
            <a:avLst/>
          </a:prstGeom>
          <a:solidFill>
            <a:srgbClr val="00B05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43D8A77-7414-EF4C-B810-F6AF9EB555DC}"/>
              </a:ext>
            </a:extLst>
          </p:cNvPr>
          <p:cNvSpPr/>
          <p:nvPr/>
        </p:nvSpPr>
        <p:spPr bwMode="auto">
          <a:xfrm>
            <a:off x="7449666" y="2054042"/>
            <a:ext cx="1586384" cy="114483"/>
          </a:xfrm>
          <a:prstGeom prst="rect">
            <a:avLst/>
          </a:prstGeom>
          <a:solidFill>
            <a:schemeClr val="accent2">
              <a:alpha val="25098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E4D23F9-6CBE-DE4F-9AF1-456472CB272C}"/>
              </a:ext>
            </a:extLst>
          </p:cNvPr>
          <p:cNvSpPr/>
          <p:nvPr/>
        </p:nvSpPr>
        <p:spPr bwMode="auto">
          <a:xfrm>
            <a:off x="7450190" y="1698168"/>
            <a:ext cx="1586384" cy="178257"/>
          </a:xfrm>
          <a:prstGeom prst="rect">
            <a:avLst/>
          </a:prstGeom>
          <a:solidFill>
            <a:srgbClr val="00B05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2F1568A-5ACF-3440-841D-C02DB01990DD}"/>
              </a:ext>
            </a:extLst>
          </p:cNvPr>
          <p:cNvGrpSpPr>
            <a:grpSpLocks noChangeAspect="1"/>
          </p:cNvGrpSpPr>
          <p:nvPr/>
        </p:nvGrpSpPr>
        <p:grpSpPr>
          <a:xfrm>
            <a:off x="0" y="2057400"/>
            <a:ext cx="8173636" cy="3240000"/>
            <a:chOff x="0" y="2590800"/>
            <a:chExt cx="8458200" cy="335280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84C6C623-3740-774B-BC6A-439D1C527F0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2590800"/>
              <a:ext cx="8458200" cy="3121478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F0866E9-DCC3-B64D-A978-8A122AB0BBDE}"/>
                </a:ext>
              </a:extLst>
            </p:cNvPr>
            <p:cNvSpPr/>
            <p:nvPr/>
          </p:nvSpPr>
          <p:spPr bwMode="auto">
            <a:xfrm>
              <a:off x="76200" y="5562600"/>
              <a:ext cx="2667000" cy="38100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C7D5C6AE-F169-1E42-BF25-337084ECB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91600" cy="1066800"/>
          </a:xfrm>
        </p:spPr>
        <p:txBody>
          <a:bodyPr/>
          <a:lstStyle/>
          <a:p>
            <a:r>
              <a:rPr lang="en-US" sz="3800" dirty="0" err="1"/>
              <a:t>AiM</a:t>
            </a:r>
            <a:r>
              <a:rPr lang="en-US" sz="3800" dirty="0"/>
              <a:t>: Activation Functions (II)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C3A36B-EFFE-914B-9A09-F852530E53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1"/>
            <a:ext cx="8610600" cy="5276850"/>
          </a:xfrm>
        </p:spPr>
        <p:txBody>
          <a:bodyPr/>
          <a:lstStyle/>
          <a:p>
            <a:r>
              <a:rPr lang="en-US" dirty="0"/>
              <a:t>LUT (512 values) + Linear interpolation</a:t>
            </a:r>
          </a:p>
          <a:p>
            <a:pPr lvl="1"/>
            <a:r>
              <a:rPr lang="en-US" sz="2000" dirty="0"/>
              <a:t>Mode set register (MSR) to select AF</a:t>
            </a:r>
          </a:p>
          <a:p>
            <a:pPr marL="344487" lvl="1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F7BE19-F772-FD44-BB35-F14D60FD91B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9" name="TextBox 8">
            <a:hlinkClick r:id="rId5"/>
            <a:extLst>
              <a:ext uri="{FF2B5EF4-FFF2-40B4-BE49-F238E27FC236}">
                <a16:creationId xmlns:a16="http://schemas.microsoft.com/office/drawing/2014/main" id="{300F8531-5F6B-A146-86A1-FE1632F44DCA}"/>
              </a:ext>
            </a:extLst>
          </p:cNvPr>
          <p:cNvSpPr txBox="1"/>
          <p:nvPr/>
        </p:nvSpPr>
        <p:spPr>
          <a:xfrm>
            <a:off x="523762" y="6477000"/>
            <a:ext cx="8096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/>
              <a:t>Lee et al., A 1ynm 1.25V 8Gb, 16Gb/s/pin GDDR6-based Accelerator-in-Memory supporting 1TFLOPS MAC Operation and Various Activation Functions for Deep-Learning Applications,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D87C5904-26F0-8F42-B677-2803B4E88E5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4400" y="5208036"/>
            <a:ext cx="7315200" cy="1268963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A7803269-AE23-5943-8B1D-32EFC8EA22BB}"/>
              </a:ext>
            </a:extLst>
          </p:cNvPr>
          <p:cNvSpPr/>
          <p:nvPr/>
        </p:nvSpPr>
        <p:spPr bwMode="auto">
          <a:xfrm>
            <a:off x="4511664" y="5725517"/>
            <a:ext cx="504000" cy="234000"/>
          </a:xfrm>
          <a:prstGeom prst="rect">
            <a:avLst/>
          </a:prstGeom>
          <a:solidFill>
            <a:schemeClr val="accent6">
              <a:lumMod val="50000"/>
              <a:alpha val="25098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5E6883D-10B3-E946-A751-FD3B5F88339C}"/>
              </a:ext>
            </a:extLst>
          </p:cNvPr>
          <p:cNvSpPr/>
          <p:nvPr/>
        </p:nvSpPr>
        <p:spPr bwMode="auto">
          <a:xfrm>
            <a:off x="5449464" y="5737807"/>
            <a:ext cx="504000" cy="234000"/>
          </a:xfrm>
          <a:prstGeom prst="rect">
            <a:avLst/>
          </a:prstGeom>
          <a:solidFill>
            <a:srgbClr val="00B05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CD2382C-D07C-3542-9F6F-B8A8CB0F724D}"/>
              </a:ext>
            </a:extLst>
          </p:cNvPr>
          <p:cNvSpPr/>
          <p:nvPr/>
        </p:nvSpPr>
        <p:spPr bwMode="auto">
          <a:xfrm>
            <a:off x="6335532" y="5731601"/>
            <a:ext cx="504000" cy="234000"/>
          </a:xfrm>
          <a:prstGeom prst="rect">
            <a:avLst/>
          </a:prstGeom>
          <a:solidFill>
            <a:schemeClr val="accent6">
              <a:alpha val="25098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63633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1" grpId="0" animBg="1"/>
      <p:bldP spid="17" grpId="0" animBg="1"/>
      <p:bldP spid="18" grpId="0" animBg="1"/>
      <p:bldP spid="1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D5C6AE-F169-1E42-BF25-337084ECB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91600" cy="1066800"/>
          </a:xfrm>
        </p:spPr>
        <p:txBody>
          <a:bodyPr/>
          <a:lstStyle/>
          <a:p>
            <a:r>
              <a:rPr lang="en-US" sz="3800" dirty="0" err="1"/>
              <a:t>AiM</a:t>
            </a:r>
            <a:r>
              <a:rPr lang="en-US" sz="3800" dirty="0"/>
              <a:t>: Key Feature 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C3A36B-EFFE-914B-9A09-F852530E53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1"/>
            <a:ext cx="8610600" cy="5276850"/>
          </a:xfrm>
        </p:spPr>
        <p:txBody>
          <a:bodyPr/>
          <a:lstStyle/>
          <a:p>
            <a:r>
              <a:rPr lang="en-US" dirty="0"/>
              <a:t>Comparison table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F7BE19-F772-FD44-BB35-F14D60FD91B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7" name="TextBox 6">
            <a:hlinkClick r:id="rId3"/>
            <a:extLst>
              <a:ext uri="{FF2B5EF4-FFF2-40B4-BE49-F238E27FC236}">
                <a16:creationId xmlns:a16="http://schemas.microsoft.com/office/drawing/2014/main" id="{06A5D831-27C1-FC4B-9D8E-83AD8EF1305E}"/>
              </a:ext>
            </a:extLst>
          </p:cNvPr>
          <p:cNvSpPr txBox="1"/>
          <p:nvPr/>
        </p:nvSpPr>
        <p:spPr>
          <a:xfrm>
            <a:off x="523762" y="6477000"/>
            <a:ext cx="8096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/>
              <a:t>Lee et al., A 1ynm 1.25V 8Gb, 16Gb/s/pin GDDR6-based Accelerator-in-Memory supporting 1TFLOPS MAC Operation and Various Activation Functions for Deep-Learning Applications,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46E0524-652F-7A40-BBED-F9BC3AA584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985365"/>
            <a:ext cx="9144000" cy="357723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AFF6EFA-326C-A847-A92B-0A32E9E71EC7}"/>
              </a:ext>
            </a:extLst>
          </p:cNvPr>
          <p:cNvSpPr txBox="1"/>
          <p:nvPr/>
        </p:nvSpPr>
        <p:spPr>
          <a:xfrm>
            <a:off x="2439474" y="2035689"/>
            <a:ext cx="932400" cy="107722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tx1"/>
            </a:solidFill>
          </a:ln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700" b="1" dirty="0"/>
              <a:t>UPMEM PIM [2]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7659534-0B52-DE4C-A02A-DB7C022C4E10}"/>
              </a:ext>
            </a:extLst>
          </p:cNvPr>
          <p:cNvSpPr txBox="1"/>
          <p:nvPr/>
        </p:nvSpPr>
        <p:spPr>
          <a:xfrm>
            <a:off x="3376099" y="2035689"/>
            <a:ext cx="1224000" cy="107722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tx1"/>
            </a:solidFill>
          </a:ln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700" b="1" dirty="0"/>
              <a:t>FIMDRAM [3, 7]</a:t>
            </a:r>
          </a:p>
        </p:txBody>
      </p:sp>
    </p:spTree>
    <p:extLst>
      <p:ext uri="{BB962C8B-B14F-4D97-AF65-F5344CB8AC3E}">
        <p14:creationId xmlns:p14="http://schemas.microsoft.com/office/powerpoint/2010/main" val="2773134362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B0937A-8480-B748-AF02-B14403ACF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851900" cy="1066800"/>
          </a:xfrm>
        </p:spPr>
        <p:txBody>
          <a:bodyPr/>
          <a:lstStyle/>
          <a:p>
            <a:r>
              <a:rPr lang="en-US" dirty="0">
                <a:solidFill>
                  <a:srgbClr val="006633"/>
                </a:solidFill>
              </a:rPr>
              <a:t>Upcoming Lectures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78BD05-2E95-984E-8F35-2CBFD3B72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60438"/>
            <a:ext cx="8534400" cy="505936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200" dirty="0"/>
              <a:t>More real-world PIM architectures</a:t>
            </a:r>
          </a:p>
          <a:p>
            <a:pPr>
              <a:lnSpc>
                <a:spcPct val="150000"/>
              </a:lnSpc>
            </a:pPr>
            <a:endParaRPr lang="en-US" sz="2200" dirty="0"/>
          </a:p>
          <a:p>
            <a:pPr>
              <a:lnSpc>
                <a:spcPct val="150000"/>
              </a:lnSpc>
            </a:pPr>
            <a:r>
              <a:rPr lang="en-US" sz="2200" dirty="0"/>
              <a:t>Programming PIM systems</a:t>
            </a:r>
          </a:p>
          <a:p>
            <a:pPr>
              <a:lnSpc>
                <a:spcPct val="150000"/>
              </a:lnSpc>
            </a:pPr>
            <a:endParaRPr lang="en-US" sz="2200" dirty="0"/>
          </a:p>
          <a:p>
            <a:pPr>
              <a:lnSpc>
                <a:spcPct val="150000"/>
              </a:lnSpc>
            </a:pPr>
            <a:r>
              <a:rPr lang="en-US" sz="2200" dirty="0"/>
              <a:t>More on workload characterization for PIM suitability</a:t>
            </a:r>
          </a:p>
          <a:p>
            <a:pPr>
              <a:lnSpc>
                <a:spcPct val="150000"/>
              </a:lnSpc>
            </a:pPr>
            <a:endParaRPr lang="en-US" sz="2200" dirty="0"/>
          </a:p>
          <a:p>
            <a:pPr>
              <a:lnSpc>
                <a:spcPct val="150000"/>
              </a:lnSpc>
            </a:pPr>
            <a:r>
              <a:rPr lang="en-US" sz="2200" dirty="0"/>
              <a:t>PUM architectures and prototypes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DD3B14-C38A-CD43-A830-5A9D199280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92004D-7284-C244-B275-AB956C66515A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1754668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58F16-3938-264D-8F6A-2EBC6EF72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91600" cy="1066800"/>
          </a:xfrm>
        </p:spPr>
        <p:txBody>
          <a:bodyPr/>
          <a:lstStyle/>
          <a:p>
            <a:r>
              <a:rPr lang="en-US" sz="3800" dirty="0"/>
              <a:t>FIMDRAM: Chip Structure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891D3F-D152-9344-9026-3DCF898A87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60E39F-21C1-5448-816C-90F49DCB38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74929"/>
            <a:ext cx="9144000" cy="3959071"/>
          </a:xfrm>
          <a:prstGeom prst="rect">
            <a:avLst/>
          </a:prstGeom>
        </p:spPr>
      </p:pic>
      <p:sp>
        <p:nvSpPr>
          <p:cNvPr id="8" name="TextBox 7">
            <a:hlinkClick r:id="rId3"/>
            <a:extLst>
              <a:ext uri="{FF2B5EF4-FFF2-40B4-BE49-F238E27FC236}">
                <a16:creationId xmlns:a16="http://schemas.microsoft.com/office/drawing/2014/main" id="{83E6C1F9-51CD-8248-BF4C-C8C62140E40A}"/>
              </a:ext>
            </a:extLst>
          </p:cNvPr>
          <p:cNvSpPr txBox="1"/>
          <p:nvPr/>
        </p:nvSpPr>
        <p:spPr>
          <a:xfrm>
            <a:off x="523762" y="6477000"/>
            <a:ext cx="8096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Kwon et al., A 20nm 6GB Function-In-Memory DRAM, Based on HBM2 with a 1.2TFLOPS Programmable Computing Unit Using Bank-Level Parallelism, for Machine Learning Applications, ISSCC 2021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8399948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22" name="Rectangle 5">
            <a:extLst>
              <a:ext uri="{FF2B5EF4-FFF2-40B4-BE49-F238E27FC236}">
                <a16:creationId xmlns:a16="http://schemas.microsoft.com/office/drawing/2014/main" id="{38DFFC52-436B-2049-BC66-9FF2A94A493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4038600"/>
            <a:ext cx="7848600" cy="228600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Dr. Juan Gómez Luna</a:t>
            </a:r>
          </a:p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Fall 2022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15 November 2022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45B1E4-4A3E-4B44-B90F-77CA8B5BE6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000" y="1066800"/>
            <a:ext cx="8458200" cy="228600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P&amp;S Processing-in-Memory</a:t>
            </a:r>
            <a:br>
              <a:rPr lang="en-US" sz="1600" b="1" dirty="0">
                <a:solidFill>
                  <a:srgbClr val="C00000"/>
                </a:solidFill>
              </a:rPr>
            </a:br>
            <a:br>
              <a:rPr lang="en-US" sz="1600" b="1" dirty="0">
                <a:solidFill>
                  <a:srgbClr val="C00000"/>
                </a:solidFill>
              </a:rPr>
            </a:br>
            <a:r>
              <a:rPr lang="en-US" sz="3300" dirty="0"/>
              <a:t>Real-World Processing-in-Memory Architectures: </a:t>
            </a:r>
            <a:br>
              <a:rPr lang="en-US" sz="3300" dirty="0"/>
            </a:br>
            <a:r>
              <a:rPr lang="en-US" sz="4000" dirty="0"/>
              <a:t>SK Hynix Accelerator-in-Memory</a:t>
            </a:r>
            <a:endParaRPr lang="en-US" sz="4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531113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58F16-3938-264D-8F6A-2EBC6EF72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991600" cy="870527"/>
          </a:xfrm>
        </p:spPr>
        <p:txBody>
          <a:bodyPr anchor="ctr"/>
          <a:lstStyle/>
          <a:p>
            <a:r>
              <a:rPr lang="en-US" sz="3800" dirty="0"/>
              <a:t>FIMDRAM: System Organization (III)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29AC1-76BA-0047-A84D-823522F2F5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193723"/>
          </a:xfrm>
        </p:spPr>
        <p:txBody>
          <a:bodyPr/>
          <a:lstStyle/>
          <a:p>
            <a:r>
              <a:rPr lang="en-US" dirty="0"/>
              <a:t>PIM units respond to standard DRAM column commands (RD or WR)</a:t>
            </a:r>
          </a:p>
          <a:p>
            <a:pPr lvl="1"/>
            <a:r>
              <a:rPr lang="en-US" dirty="0"/>
              <a:t>Compliant with </a:t>
            </a:r>
            <a:r>
              <a:rPr lang="en-US" dirty="0">
                <a:solidFill>
                  <a:srgbClr val="7030A0"/>
                </a:solidFill>
              </a:rPr>
              <a:t>unmodified JEDEC controllers</a:t>
            </a:r>
          </a:p>
          <a:p>
            <a:r>
              <a:rPr lang="en-US" dirty="0"/>
              <a:t>They execute </a:t>
            </a:r>
            <a:r>
              <a:rPr lang="en-US" dirty="0">
                <a:solidFill>
                  <a:srgbClr val="00B050"/>
                </a:solidFill>
              </a:rPr>
              <a:t>one wide-SIMD operation commanded by a PIM instruction with deterministic latency in a lock-step manner</a:t>
            </a:r>
          </a:p>
          <a:p>
            <a:r>
              <a:rPr lang="en-US" dirty="0"/>
              <a:t>A PIM unit can get </a:t>
            </a:r>
            <a:r>
              <a:rPr lang="en-US" dirty="0">
                <a:solidFill>
                  <a:srgbClr val="0432FF"/>
                </a:solidFill>
              </a:rPr>
              <a:t>16 16-bit operands from IOSAs, a register, and/or the result bus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891D3F-D152-9344-9026-3DCF898A87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pic>
        <p:nvPicPr>
          <p:cNvPr id="8" name="Google Shape;131;p18">
            <a:extLst>
              <a:ext uri="{FF2B5EF4-FFF2-40B4-BE49-F238E27FC236}">
                <a16:creationId xmlns:a16="http://schemas.microsoft.com/office/drawing/2014/main" id="{DE1567FE-23AA-D94F-B88C-399F3C11FA74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6000" y="4146585"/>
            <a:ext cx="9072000" cy="225421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>
            <a:hlinkClick r:id="rId3"/>
            <a:extLst>
              <a:ext uri="{FF2B5EF4-FFF2-40B4-BE49-F238E27FC236}">
                <a16:creationId xmlns:a16="http://schemas.microsoft.com/office/drawing/2014/main" id="{CE48922E-9A89-8A4A-B7F8-089DD6E3527B}"/>
              </a:ext>
            </a:extLst>
          </p:cNvPr>
          <p:cNvSpPr txBox="1"/>
          <p:nvPr/>
        </p:nvSpPr>
        <p:spPr>
          <a:xfrm>
            <a:off x="1211144" y="6538972"/>
            <a:ext cx="672171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Lee et al., Hardware Architecture and Software Stack for PIM Based on Commercial DRAM Technology, ISCA 2021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01754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Title 4">
            <a:extLst>
              <a:ext uri="{FF2B5EF4-FFF2-40B4-BE49-F238E27FC236}">
                <a16:creationId xmlns:a16="http://schemas.microsoft.com/office/drawing/2014/main" id="{3EED7687-CDCE-2140-B64B-C2DDCBE5E7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1143000"/>
            <a:ext cx="8229600" cy="2209800"/>
          </a:xfrm>
        </p:spPr>
        <p:txBody>
          <a:bodyPr anchor="ctr"/>
          <a:lstStyle/>
          <a:p>
            <a:pPr algn="ctr"/>
            <a:r>
              <a:rPr lang="en-US" altLang="en-US" dirty="0">
                <a:ea typeface="ＭＳ Ｐゴシック" panose="020B0600070205080204" pitchFamily="34" charset="-128"/>
              </a:rPr>
              <a:t>SK Hynix Accelerator-in-Memory</a:t>
            </a:r>
          </a:p>
        </p:txBody>
      </p:sp>
      <p:sp>
        <p:nvSpPr>
          <p:cNvPr id="112642" name="Subtitle 5">
            <a:extLst>
              <a:ext uri="{FF2B5EF4-FFF2-40B4-BE49-F238E27FC236}">
                <a16:creationId xmlns:a16="http://schemas.microsoft.com/office/drawing/2014/main" id="{1296148F-B065-5A41-A4F5-F26A00ED7EA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12643" name="Slide Number Placeholder 3">
            <a:extLst>
              <a:ext uri="{FF2B5EF4-FFF2-40B4-BE49-F238E27FC236}">
                <a16:creationId xmlns:a16="http://schemas.microsoft.com/office/drawing/2014/main" id="{33082F32-260D-924C-860F-34D4C6C2D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D9883D2-CAC3-C045-879F-948BD6C49DD9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831604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7630F2C-F1A4-504C-BD76-4C0CF61011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838200"/>
            <a:ext cx="5638800" cy="565913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9358F16-3938-264D-8F6A-2EBC6EF72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91600" cy="1066800"/>
          </a:xfrm>
        </p:spPr>
        <p:txBody>
          <a:bodyPr/>
          <a:lstStyle/>
          <a:p>
            <a:r>
              <a:rPr lang="en-US" sz="3800" dirty="0"/>
              <a:t>SK Hynix Accelerator-in-Memory (2022)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891D3F-D152-9344-9026-3DCF898A87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2E504B7-DA66-5B4F-B558-31F93F8EC635}"/>
              </a:ext>
            </a:extLst>
          </p:cNvPr>
          <p:cNvSpPr txBox="1"/>
          <p:nvPr/>
        </p:nvSpPr>
        <p:spPr>
          <a:xfrm>
            <a:off x="1700819" y="6528003"/>
            <a:ext cx="51571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https://news.skhynix.com/sk-hynix-develops-pim-next-generation-ai-accelerator/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2B661DE0-45C9-7F44-A759-0061E543B4F5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2616349" y="3703490"/>
            <a:ext cx="477539" cy="5110162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3782F46-972B-F74E-B5E1-F30E8DD07F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9919" y="1600200"/>
            <a:ext cx="3724263" cy="238260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51C93C8-E662-634A-AE11-0C2FA42294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75009" y="4648200"/>
            <a:ext cx="3754081" cy="524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1397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5B4C0-16B6-7042-9260-A2C139D6F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sz="3600" dirty="0"/>
              <a:t>Accelerator-in-Memory (ISSCC 2022)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C7E220-48EB-244E-A6C0-C07EE1D8279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3287F42-34EE-8942-A545-2BE0B4A6C8A7}"/>
              </a:ext>
            </a:extLst>
          </p:cNvPr>
          <p:cNvSpPr txBox="1"/>
          <p:nvPr/>
        </p:nvSpPr>
        <p:spPr>
          <a:xfrm>
            <a:off x="2155730" y="6477000"/>
            <a:ext cx="48172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sz="1600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https://doi.org/10.1109/ISSCC42614.2022.9731711</a:t>
            </a:r>
            <a:endParaRPr lang="en-US" sz="1600" dirty="0">
              <a:solidFill>
                <a:srgbClr val="0432FF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C2AD34-2E8C-ED43-9A51-6ABA9A9900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800" y="1641646"/>
            <a:ext cx="6756401" cy="4073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66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58F16-3938-264D-8F6A-2EBC6EF72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91600" cy="1066800"/>
          </a:xfrm>
        </p:spPr>
        <p:txBody>
          <a:bodyPr/>
          <a:lstStyle/>
          <a:p>
            <a:r>
              <a:rPr lang="en-US" sz="3800" dirty="0" err="1"/>
              <a:t>AiM</a:t>
            </a:r>
            <a:r>
              <a:rPr lang="en-US" sz="3800" dirty="0"/>
              <a:t>: Exploiting Bank Parallelism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29AC1-76BA-0047-A84D-823522F2F5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Memory bandwidth is not enough for many ML workloads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891D3F-D152-9344-9026-3DCF898A87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7" name="TextBox 6">
            <a:hlinkClick r:id="rId2"/>
            <a:extLst>
              <a:ext uri="{FF2B5EF4-FFF2-40B4-BE49-F238E27FC236}">
                <a16:creationId xmlns:a16="http://schemas.microsoft.com/office/drawing/2014/main" id="{6D4E88C4-7835-3048-82B9-3EBD91CC3862}"/>
              </a:ext>
            </a:extLst>
          </p:cNvPr>
          <p:cNvSpPr txBox="1"/>
          <p:nvPr/>
        </p:nvSpPr>
        <p:spPr>
          <a:xfrm>
            <a:off x="523762" y="6477000"/>
            <a:ext cx="8096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en-US" sz="900" dirty="0"/>
              <a:t>Lee et al., A 1ynm 1.25V 8Gb, 16Gb/s/pin GDDR6-based Accelerator-in-Memory supporting 1TFLOPS MAC Operation and Various Activation Functions for Deep-Learning Applications,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8E0EE75-1127-444F-B89C-44CF7C739B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62200"/>
            <a:ext cx="9144000" cy="253659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4EF35CB-CA8F-2C45-AE5E-996CC01DF043}"/>
              </a:ext>
            </a:extLst>
          </p:cNvPr>
          <p:cNvSpPr txBox="1"/>
          <p:nvPr/>
        </p:nvSpPr>
        <p:spPr>
          <a:xfrm>
            <a:off x="642257" y="4484915"/>
            <a:ext cx="3200400" cy="369332"/>
          </a:xfrm>
          <a:prstGeom prst="rect">
            <a:avLst/>
          </a:prstGeom>
          <a:solidFill>
            <a:srgbClr val="002060">
              <a:alpha val="74902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Processor-centric system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2B66C14-A897-864D-A16C-D536B2F49F8A}"/>
              </a:ext>
            </a:extLst>
          </p:cNvPr>
          <p:cNvSpPr txBox="1"/>
          <p:nvPr/>
        </p:nvSpPr>
        <p:spPr>
          <a:xfrm>
            <a:off x="5176838" y="4484915"/>
            <a:ext cx="3509962" cy="369332"/>
          </a:xfrm>
          <a:prstGeom prst="rect">
            <a:avLst/>
          </a:prstGeom>
          <a:solidFill>
            <a:srgbClr val="002060">
              <a:alpha val="74902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Memory-centric system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C4489DF-2EED-EB41-8BF5-B30858A06288}"/>
              </a:ext>
            </a:extLst>
          </p:cNvPr>
          <p:cNvSpPr txBox="1"/>
          <p:nvPr/>
        </p:nvSpPr>
        <p:spPr>
          <a:xfrm>
            <a:off x="533400" y="6172200"/>
            <a:ext cx="827314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Onur</a:t>
            </a:r>
            <a:r>
              <a:rPr lang="en-US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9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Mutlu</a:t>
            </a:r>
            <a:r>
              <a:rPr lang="en-US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900" dirty="0">
                <a:solidFill>
                  <a:srgbClr val="0432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"Memory-Centric Computing”</a:t>
            </a:r>
            <a:r>
              <a:rPr lang="en-US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Keynote Talk at the Thoughtworks Engineering for Research Symposium (E4R), Virtual, 19 February 2022. </a:t>
            </a:r>
          </a:p>
        </p:txBody>
      </p:sp>
    </p:spTree>
    <p:extLst>
      <p:ext uri="{BB962C8B-B14F-4D97-AF65-F5344CB8AC3E}">
        <p14:creationId xmlns:p14="http://schemas.microsoft.com/office/powerpoint/2010/main" val="22899207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</p:bldLst>
  </p:timing>
</p:sld>
</file>

<file path=ppt/theme/theme1.xml><?xml version="1.0" encoding="utf-8"?>
<a:theme xmlns:a="http://schemas.openxmlformats.org/drawingml/2006/main" name="2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9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_Edg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just">
          <a:defRPr sz="400" b="1" dirty="0">
            <a:solidFill>
              <a:schemeClr val="bg2"/>
            </a:solidFill>
            <a:latin typeface="europa"/>
          </a:defRPr>
        </a:defPPr>
      </a:lstStyle>
    </a:sp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Metropolitan_bullet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A8ACA0D9-A384-4858-9FCC-2505F264A948}" vid="{6AE8C0EA-499D-4586-A497-DF22E9D58294}"/>
    </a:ext>
  </a:extLst>
</a:theme>
</file>

<file path=ppt/theme/theme4.xml><?xml version="1.0" encoding="utf-8"?>
<a:theme xmlns:a="http://schemas.openxmlformats.org/drawingml/2006/main" name="8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0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4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Blue Warm">
    <a:dk1>
      <a:sysClr val="windowText" lastClr="000000"/>
    </a:dk1>
    <a:lt1>
      <a:sysClr val="window" lastClr="FFFFFF"/>
    </a:lt1>
    <a:dk2>
      <a:srgbClr val="242852"/>
    </a:dk2>
    <a:lt2>
      <a:srgbClr val="ACCBF9"/>
    </a:lt2>
    <a:accent1>
      <a:srgbClr val="4A66AC"/>
    </a:accent1>
    <a:accent2>
      <a:srgbClr val="629DD1"/>
    </a:accent2>
    <a:accent3>
      <a:srgbClr val="297FD5"/>
    </a:accent3>
    <a:accent4>
      <a:srgbClr val="7F8FA9"/>
    </a:accent4>
    <a:accent5>
      <a:srgbClr val="5AA2AE"/>
    </a:accent5>
    <a:accent6>
      <a:srgbClr val="9D90A0"/>
    </a:accent6>
    <a:hlink>
      <a:srgbClr val="9454C3"/>
    </a:hlink>
    <a:folHlink>
      <a:srgbClr val="3EBBF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18978</TotalTime>
  <Words>1982</Words>
  <Application>Microsoft Macintosh PowerPoint</Application>
  <PresentationFormat>On-screen Show (4:3)</PresentationFormat>
  <Paragraphs>245</Paragraphs>
  <Slides>40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13</vt:i4>
      </vt:variant>
      <vt:variant>
        <vt:lpstr>Slide Titles</vt:lpstr>
      </vt:variant>
      <vt:variant>
        <vt:i4>40</vt:i4>
      </vt:variant>
    </vt:vector>
  </HeadingPairs>
  <TitlesOfParts>
    <vt:vector size="63" baseType="lpstr">
      <vt:lpstr>Arial</vt:lpstr>
      <vt:lpstr>Calibri</vt:lpstr>
      <vt:lpstr>Calibri Light</vt:lpstr>
      <vt:lpstr>Cambria</vt:lpstr>
      <vt:lpstr>Candara</vt:lpstr>
      <vt:lpstr>Garamond</vt:lpstr>
      <vt:lpstr>Segoe UI</vt:lpstr>
      <vt:lpstr>Segoe UI Symbol</vt:lpstr>
      <vt:lpstr>Tahoma</vt:lpstr>
      <vt:lpstr>Wingdings</vt:lpstr>
      <vt:lpstr>2_Edge</vt:lpstr>
      <vt:lpstr>3_Edge</vt:lpstr>
      <vt:lpstr>1_Metropolitan_bullet</vt:lpstr>
      <vt:lpstr>83_Edge</vt:lpstr>
      <vt:lpstr>10_Edge</vt:lpstr>
      <vt:lpstr>1_Edge</vt:lpstr>
      <vt:lpstr>4_Edge</vt:lpstr>
      <vt:lpstr>5_Edge</vt:lpstr>
      <vt:lpstr>7_Edge</vt:lpstr>
      <vt:lpstr>99_Edge</vt:lpstr>
      <vt:lpstr>9_Edge</vt:lpstr>
      <vt:lpstr>Office Theme</vt:lpstr>
      <vt:lpstr>Edge</vt:lpstr>
      <vt:lpstr>P&amp;S Processing-in-Memory  Real-World Processing-in-Memory Architectures:  SK Hynix Accelerator-in-Memory</vt:lpstr>
      <vt:lpstr>UPMEM Processing-in-DRAM Engine (2019)</vt:lpstr>
      <vt:lpstr>Recall: UPMEM PIM System Organization</vt:lpstr>
      <vt:lpstr>FIMDRAM: Chip Structure</vt:lpstr>
      <vt:lpstr>FIMDRAM: System Organization (III)</vt:lpstr>
      <vt:lpstr>SK Hynix Accelerator-in-Memory</vt:lpstr>
      <vt:lpstr>SK Hynix Accelerator-in-Memory (2022)</vt:lpstr>
      <vt:lpstr>Accelerator-in-Memory (ISSCC 2022)</vt:lpstr>
      <vt:lpstr>AiM: Exploiting Bank Parallelism</vt:lpstr>
      <vt:lpstr>AiM: Chip Implementation</vt:lpstr>
      <vt:lpstr>AiM: System Organization</vt:lpstr>
      <vt:lpstr>AiM Commands</vt:lpstr>
      <vt:lpstr>AiM: Command Set</vt:lpstr>
      <vt:lpstr>AiM: Command Set: ACT4, ACT16</vt:lpstr>
      <vt:lpstr>AiM: Four Active Window (tFAW)</vt:lpstr>
      <vt:lpstr>AiM: MAC Operation with Global Buffer</vt:lpstr>
      <vt:lpstr>AiM: MAC Operation without Global Buffer</vt:lpstr>
      <vt:lpstr>AiM: Write Bias</vt:lpstr>
      <vt:lpstr>AiM: Activation Function</vt:lpstr>
      <vt:lpstr>AiM: Read MAC / Read AF</vt:lpstr>
      <vt:lpstr>AiM: Element-wise Multiplication</vt:lpstr>
      <vt:lpstr>AiM: Copy Operation</vt:lpstr>
      <vt:lpstr>AiM: Simultaneous Computation and Access</vt:lpstr>
      <vt:lpstr>AiM Microarchitecture</vt:lpstr>
      <vt:lpstr>AiM: MAC Circuit</vt:lpstr>
      <vt:lpstr>AiM: MAC Circuit: Prior Work (I)</vt:lpstr>
      <vt:lpstr>AiM: MAC Circuit: Prior Work (II)</vt:lpstr>
      <vt:lpstr>Lecture on SIMD Processing</vt:lpstr>
      <vt:lpstr>Lecture on SIMD Processing and GPUs</vt:lpstr>
      <vt:lpstr>Parallel Reduction on GPU</vt:lpstr>
      <vt:lpstr>AiM: Adder Tree: Bank-wide Mantisa Shift (I)</vt:lpstr>
      <vt:lpstr>AiM: Adder Tree: Bank-wide Mantisa Shift (II)</vt:lpstr>
      <vt:lpstr>AiM: Accumulation Operation</vt:lpstr>
      <vt:lpstr>AiM: Accumulation Operation</vt:lpstr>
      <vt:lpstr>AiM: Multi-latch Operation</vt:lpstr>
      <vt:lpstr>AiM: Activation Functions (I)</vt:lpstr>
      <vt:lpstr>AiM: Activation Functions (II)</vt:lpstr>
      <vt:lpstr>AiM: Key Feature Summary</vt:lpstr>
      <vt:lpstr>Upcoming Lectures</vt:lpstr>
      <vt:lpstr>P&amp;S Processing-in-Memory  Real-World Processing-in-Memory Architectures:  SK Hynix Accelerator-in-Memory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18-741  Advanced Computer Architecture Lecture 1: Intro and Basics</dc:title>
  <dc:creator>Onur Mutlu</dc:creator>
  <cp:lastModifiedBy>Gomez Luna  Juan</cp:lastModifiedBy>
  <cp:revision>762</cp:revision>
  <cp:lastPrinted>2021-10-26T10:35:52Z</cp:lastPrinted>
  <dcterms:created xsi:type="dcterms:W3CDTF">2010-09-08T00:51:32Z</dcterms:created>
  <dcterms:modified xsi:type="dcterms:W3CDTF">2022-11-11T12:23:27Z</dcterms:modified>
</cp:coreProperties>
</file>